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2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3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9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69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E87E-8894-4DDB-B558-E030309FA4C4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B0902B-7EB1-487B-8B10-C57C49F60CF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58ACF-535E-4BB6-804D-5A1678C38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</a:rPr>
              <a:t>HIGIJENA RADA: 2. dio</a:t>
            </a:r>
            <a:br>
              <a:rPr lang="hr-HR" sz="2800" dirty="0">
                <a:solidFill>
                  <a:prstClr val="black"/>
                </a:solidFill>
              </a:rPr>
            </a:br>
            <a:br>
              <a:rPr lang="hr-HR" sz="2800" dirty="0">
                <a:solidFill>
                  <a:prstClr val="black"/>
                </a:solidFill>
              </a:rPr>
            </a:br>
            <a: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  <a:t>POMOĆNI KONOBAR I            				 POMOĆNI KUHAR/SLASTIČAR</a:t>
            </a:r>
            <a:b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</a:br>
            <a:br>
              <a:rPr lang="hr-HR" sz="2800" dirty="0">
                <a:solidFill>
                  <a:prstClr val="black"/>
                </a:solidFill>
                <a:latin typeface="Abadi" panose="020B0604020104020204" pitchFamily="34" charset="0"/>
              </a:rPr>
            </a:br>
            <a:endParaRPr lang="hr-HR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5DCA8C-EF75-407E-810F-47489F738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76698"/>
          </a:xfrm>
        </p:spPr>
        <p:txBody>
          <a:bodyPr>
            <a:noAutofit/>
          </a:bodyPr>
          <a:lstStyle/>
          <a:p>
            <a:r>
              <a:rPr lang="hr-HR" sz="1400" dirty="0"/>
              <a:t>OLGICA JUKIĆ, PROF. </a:t>
            </a:r>
            <a:r>
              <a:rPr lang="hr-HR" sz="1400" dirty="0" err="1"/>
              <a:t>EDUK</a:t>
            </a:r>
            <a:r>
              <a:rPr lang="hr-HR" sz="1400" dirty="0"/>
              <a:t>. </a:t>
            </a:r>
            <a:r>
              <a:rPr lang="hr-HR" sz="1400" dirty="0" err="1"/>
              <a:t>REH</a:t>
            </a:r>
            <a:r>
              <a:rPr lang="hr-HR" sz="1400" dirty="0"/>
              <a:t>. SAVJETNIK</a:t>
            </a:r>
          </a:p>
          <a:p>
            <a:r>
              <a:rPr lang="hr-HR" sz="1400" dirty="0"/>
              <a:t>SANJA </a:t>
            </a:r>
            <a:r>
              <a:rPr lang="hr-HR" sz="1400" dirty="0" err="1"/>
              <a:t>MAJKIĆ</a:t>
            </a:r>
            <a:r>
              <a:rPr lang="hr-HR" sz="1400" dirty="0"/>
              <a:t>, PROF. </a:t>
            </a:r>
            <a:r>
              <a:rPr lang="hr-HR" sz="1400" dirty="0" err="1"/>
              <a:t>EDUK</a:t>
            </a:r>
            <a:r>
              <a:rPr lang="hr-HR" sz="1400" dirty="0"/>
              <a:t>. </a:t>
            </a:r>
            <a:r>
              <a:rPr lang="hr-HR" sz="1400" dirty="0" err="1"/>
              <a:t>REH</a:t>
            </a:r>
            <a:r>
              <a:rPr lang="hr-HR" sz="1400" dirty="0"/>
              <a:t>. SAVJETNIK</a:t>
            </a:r>
          </a:p>
          <a:p>
            <a:r>
              <a:rPr lang="hr-HR" sz="1400" dirty="0"/>
              <a:t>CENTAR ZA ODGOJ I OBRAZOVANJE RIJEKA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4768AF29-6115-4436-A485-F6C9EC36D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9"/>
    </mc:Choice>
    <mc:Fallback>
      <p:transition spd="slow" advTm="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752B8-C25D-4A1D-A676-5ED13205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200" dirty="0">
                <a:solidFill>
                  <a:prstClr val="black"/>
                </a:solidFill>
              </a:rPr>
              <a:t>oni kojima je teško odgovarati na pitanja, </a:t>
            </a:r>
            <a:br>
              <a:rPr lang="hr-HR" sz="2200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neka prepišu i dopune sljedeće rečenice: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558D89-D1F0-4BE5-B166-79734CBF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71E42"/>
              </a:buClr>
            </a:pPr>
            <a:endParaRPr lang="hr-HR" dirty="0">
              <a:solidFill>
                <a:prstClr val="black"/>
              </a:solidFill>
            </a:endParaRPr>
          </a:p>
          <a:p>
            <a:pPr lvl="0">
              <a:buClr>
                <a:srgbClr val="B71E42"/>
              </a:buClr>
            </a:pPr>
            <a:r>
              <a:rPr lang="hr-HR" dirty="0">
                <a:solidFill>
                  <a:prstClr val="black"/>
                </a:solidFill>
              </a:rPr>
              <a:t>________________  je održavati urednost kuhinje i kuhinjskih prostorija.</a:t>
            </a:r>
          </a:p>
          <a:p>
            <a:pPr lvl="0">
              <a:buClr>
                <a:srgbClr val="B71E42"/>
              </a:buClr>
            </a:pPr>
            <a:r>
              <a:rPr lang="hr-HR" dirty="0">
                <a:solidFill>
                  <a:prstClr val="black"/>
                </a:solidFill>
              </a:rPr>
              <a:t>Prije čišćenja moramo isključiti sve aparate iz_______________   ____________!</a:t>
            </a:r>
          </a:p>
          <a:p>
            <a:pPr lvl="0">
              <a:buClr>
                <a:srgbClr val="B71E42"/>
              </a:buClr>
            </a:pPr>
            <a:r>
              <a:rPr lang="hr-HR" dirty="0">
                <a:solidFill>
                  <a:prstClr val="black"/>
                </a:solidFill>
              </a:rPr>
              <a:t>Odvojeno peremo __________ posuđe od _______________ posuđa.</a:t>
            </a:r>
          </a:p>
          <a:p>
            <a:pPr lvl="0">
              <a:buClr>
                <a:srgbClr val="B71E42"/>
              </a:buClr>
            </a:pPr>
            <a:r>
              <a:rPr lang="hr-HR" dirty="0"/>
              <a:t>Ostatke hrane i namirnica nazivamo __________________________.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396BA8F6-9F91-4B30-A058-A922D5660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6"/>
    </mc:Choice>
    <mc:Fallback>
      <p:transition spd="slow" advTm="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3882BB-66BA-411F-AE97-8DC5D57F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/>
              <a:t>Nadamo se da smo vam pomogle da razumijete važnost higijene u svakodnevnom životu i na radnom mjestu!</a:t>
            </a:r>
          </a:p>
          <a:p>
            <a:pPr algn="ctr"/>
            <a:endParaRPr lang="hr-HR" sz="2400" dirty="0"/>
          </a:p>
          <a:p>
            <a:pPr marL="0" indent="0" algn="ctr">
              <a:buNone/>
            </a:pPr>
            <a:endParaRPr lang="hr-HR" sz="2400" dirty="0"/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Pozdravljaju vas profesorice Olga i Sanja!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ots of hearts">
                <a:extLst>
                  <a:ext uri="{FF2B5EF4-FFF2-40B4-BE49-F238E27FC236}">
                    <a16:creationId xmlns:a16="http://schemas.microsoft.com/office/drawing/2014/main" id="{361A6158-4BE6-4D7E-BDBF-C808FDA27E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2981302"/>
                  </p:ext>
                </p:extLst>
              </p:nvPr>
            </p:nvGraphicFramePr>
            <p:xfrm>
              <a:off x="9376493" y="2911794"/>
              <a:ext cx="1319797" cy="208227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319797" cy="2082278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73178" ay="2936846" az="-1070433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2612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ots of hearts">
                <a:extLst>
                  <a:ext uri="{FF2B5EF4-FFF2-40B4-BE49-F238E27FC236}">
                    <a16:creationId xmlns:a16="http://schemas.microsoft.com/office/drawing/2014/main" id="{361A6158-4BE6-4D7E-BDBF-C808FDA27E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6493" y="2911794"/>
                <a:ext cx="1319797" cy="2082278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D4A3A381-03F9-435A-8085-590661DD4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32"/>
    </mc:Choice>
    <mc:Fallback>
      <p:transition spd="slow" advTm="1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7DD69F-0DF1-45CB-88BB-C7164C5B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hr-HR" dirty="0"/>
              <a:t>Pogledaj slike!</a:t>
            </a:r>
          </a:p>
          <a:p>
            <a:r>
              <a:rPr lang="hr-HR" dirty="0"/>
              <a:t>Nabroji dijelove radne odjeće i obuće ugostiteljskog radnika!</a:t>
            </a:r>
          </a:p>
          <a:p>
            <a:endParaRPr lang="hr-HR" dirty="0"/>
          </a:p>
          <a:p>
            <a:r>
              <a:rPr lang="hr-HR" dirty="0"/>
              <a:t>Čemu služi knjižica na slici?</a:t>
            </a:r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132B4DA-6FA2-4767-9A9D-A1D837D3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547" y="481109"/>
            <a:ext cx="1868930" cy="24919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DD4154-C849-425F-83CB-61F325DC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058" y="3138486"/>
            <a:ext cx="2491907" cy="24919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450DCA02-73D4-42C7-8620-B50F69B28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3"/>
    </mc:Choice>
    <mc:Fallback>
      <p:transition spd="slow" advTm="16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71434A-8F89-46D4-9177-9AD07B82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br>
              <a:rPr lang="hr-HR" dirty="0"/>
            </a:br>
            <a:r>
              <a:rPr lang="hr-HR" sz="2400" dirty="0"/>
              <a:t>HIGIJENA RADNOG PROSTORA I OPREME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361855-FB66-4521-B6E7-43A1F513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hr-HR" dirty="0"/>
              <a:t>Sve radne prostorije u kojima se obavlja ugostiteljska usluga moraju ispunjavati higijenske uvjete kako bi se zaštitilo zdravlje zaposlenika i gostiju.</a:t>
            </a:r>
          </a:p>
          <a:p>
            <a:r>
              <a:rPr lang="hr-HR" dirty="0">
                <a:solidFill>
                  <a:srgbClr val="FF0000"/>
                </a:solidFill>
              </a:rPr>
              <a:t>Posebno važno </a:t>
            </a:r>
            <a:r>
              <a:rPr lang="hr-HR" dirty="0"/>
              <a:t>je održavati urednost kuhinje i kuhinjskih prostorija.</a:t>
            </a:r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3B2F9477-AC9B-4202-BBC7-EFFA2B7AD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3" r="17692" b="-2"/>
          <a:stretch/>
        </p:blipFill>
        <p:spPr>
          <a:xfrm>
            <a:off x="6277257" y="2174242"/>
            <a:ext cx="4613872" cy="3124351"/>
          </a:xfrm>
          <a:prstGeom prst="rect">
            <a:avLst/>
          </a:prstGeom>
        </p:spPr>
      </p:pic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AEFFE626-CD6F-4FF0-94FD-FD34FFD1D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50"/>
    </mc:Choice>
    <mc:Fallback>
      <p:transition spd="slow" advTm="22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DD48E-2FC9-496F-B386-30AF5A4F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2400" dirty="0"/>
            </a:br>
            <a:r>
              <a:rPr lang="hr-HR" sz="2400" dirty="0"/>
              <a:t>UGOSTITELJSKA KUHINJA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F63F45-810D-4EDE-9A7E-80F2E448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Kuhinja mora biti prostrana, prozračna i svjetla, odvojena od ostalih radnih prostorija.</a:t>
            </a:r>
          </a:p>
          <a:p>
            <a:pPr marL="0" indent="0">
              <a:buNone/>
            </a:pPr>
            <a:r>
              <a:rPr lang="hr-HR" dirty="0"/>
              <a:t>Radi što boljeg održavanja čistoće kuhinja treba imati:</a:t>
            </a:r>
          </a:p>
          <a:p>
            <a:pPr>
              <a:buFontTx/>
              <a:buChar char="-"/>
            </a:pPr>
            <a:r>
              <a:rPr lang="hr-HR" dirty="0"/>
              <a:t>zidove obložene keramičkim pločicama, ( najčešće bijele boje )</a:t>
            </a:r>
          </a:p>
          <a:p>
            <a:pPr>
              <a:buFontTx/>
              <a:buChar char="-"/>
            </a:pPr>
            <a:r>
              <a:rPr lang="hr-HR" dirty="0"/>
              <a:t>glatke podove izrađene od vodonepropusnog materijala. Pod mora imati lagani nagib prema podnim slivnicima spojenim na kanalizaciju</a:t>
            </a:r>
          </a:p>
          <a:p>
            <a:pPr>
              <a:buFontTx/>
              <a:buChar char="-"/>
            </a:pPr>
            <a:r>
              <a:rPr lang="hr-HR" dirty="0"/>
              <a:t>otvore slivnika zaštićene metalnim rešetkama koje sprečavaju ulazak glodavaca u kuhinju.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906CADE3-04E2-4F8D-97CC-E9C4C1ECA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51"/>
    </mc:Choice>
    <mc:Fallback>
      <p:transition spd="slow" advTm="4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EDFB3C-0763-4CD4-B59F-1E365428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2800" dirty="0"/>
            </a:br>
            <a:r>
              <a:rPr lang="hr-HR" sz="2400" dirty="0"/>
              <a:t>ODRŽAVANJE</a:t>
            </a:r>
            <a:r>
              <a:rPr lang="hr-HR" sz="2800" dirty="0"/>
              <a:t> </a:t>
            </a:r>
            <a:r>
              <a:rPr lang="hr-HR" sz="2400" dirty="0"/>
              <a:t>ČISTOĆE KUHINJE I OPREME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BB4832-03EA-4311-8AE6-3ECBFB30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VAŽNO!</a:t>
            </a:r>
            <a:r>
              <a:rPr lang="hr-HR" dirty="0"/>
              <a:t> Prije čišćenja moramo isključiti sve aparate iz električne struje!</a:t>
            </a:r>
          </a:p>
          <a:p>
            <a:pPr marL="0" indent="0">
              <a:buNone/>
            </a:pPr>
            <a:r>
              <a:rPr lang="hr-HR" dirty="0"/>
              <a:t>Čišćenje se provodi svakodnevno od gornjeg dijela kuhinje prema podu.</a:t>
            </a:r>
          </a:p>
          <a:p>
            <a:pPr marL="0" indent="0">
              <a:buNone/>
            </a:pPr>
            <a:r>
              <a:rPr lang="hr-HR" dirty="0"/>
              <a:t>1. Svi kuhinjski aparati i strojevi koje smo koristili moraju biti rastavljeni i temeljito oprani,     potom ponovno sastavljeni</a:t>
            </a:r>
          </a:p>
          <a:p>
            <a:pPr marL="0" indent="0">
              <a:buNone/>
            </a:pPr>
            <a:r>
              <a:rPr lang="hr-HR" dirty="0"/>
              <a:t>2. Pere se sav korišten alat, pribor i posuđe. Odvojeno se pere tzv. „crno posuđe” - ono posuđe u kojem pripremamo hranu i „bijelo posuđe” - u kojem poslužujemo hranu.</a:t>
            </a:r>
          </a:p>
          <a:p>
            <a:pPr marL="0" indent="0">
              <a:buNone/>
            </a:pPr>
            <a:r>
              <a:rPr lang="hr-HR" dirty="0"/>
              <a:t>3. Na kraju peremo pod.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BF64A324-1890-450F-835C-4C9CE7F3E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75"/>
    </mc:Choice>
    <mc:Fallback>
      <p:transition spd="slow" advTm="57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D980D3-8536-4EF1-AEEE-D7847287A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2A5E7D-B8C4-4286-9773-74BA24E4D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2E5BEA-F22A-4A80-B857-9DD0FD5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hr-HR" sz="1400" dirty="0"/>
              <a:t>U </a:t>
            </a:r>
            <a:r>
              <a:rPr lang="hr-HR" sz="1800" cap="none" dirty="0"/>
              <a:t>velikim ugostiteljskim objektima postoje i posebne prostorije za pranje posuđa tzv. praonice.</a:t>
            </a:r>
            <a:r>
              <a:rPr lang="en-US" sz="1800" cap="none" dirty="0"/>
              <a:t>                              </a:t>
            </a:r>
            <a:r>
              <a:rPr lang="en-US" sz="1400" dirty="0"/>
              <a:t>		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B46B75-B2A2-4E66-9023-0B3F4B66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919" y="477559"/>
            <a:ext cx="3695384" cy="2488115"/>
            <a:chOff x="7630847" y="3690296"/>
            <a:chExt cx="3695384" cy="25039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8176A2-C1A5-49EE-92D4-11A1D384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7" y="3690296"/>
              <a:ext cx="3695384" cy="2503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B63571-9733-4C2B-966C-5A96E3D47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10" y="3851281"/>
              <a:ext cx="3387343" cy="218162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813059F-EDBB-4085-9AB9-41521979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4919" y="800204"/>
            <a:ext cx="3042971" cy="1862400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0860E6-D2A7-49C8-91BA-7225CC19F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110" y="1175750"/>
            <a:ext cx="2727139" cy="111130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27A13D-AFC4-431F-AA48-77AD52F46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D50ED1-E048-4DFF-9449-9436248FD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918" y="3131726"/>
            <a:ext cx="3695385" cy="2504352"/>
            <a:chOff x="7630846" y="3184124"/>
            <a:chExt cx="3695385" cy="259059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82A572-61BE-474B-957F-DEBE10617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3184124"/>
              <a:ext cx="3695385" cy="2590592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45749A-F2D0-417F-A297-54F8F8D90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10" y="3348727"/>
              <a:ext cx="3383375" cy="225422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F0C0232-CBA4-4CFB-8A2F-8529746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8139" y="3458662"/>
            <a:ext cx="3042971" cy="1862400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A84463C6-867B-41C8-A3ED-17866B7E0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55432" y="4230947"/>
            <a:ext cx="2737785" cy="2989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196D473-DCA0-4430-A457-EC3048BC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38807" y="478799"/>
            <a:ext cx="3700395" cy="5157279"/>
            <a:chOff x="8002639" y="3690296"/>
            <a:chExt cx="3700395" cy="51901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BD14914-134F-4D24-A65C-3FDE4458F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02639" y="3690296"/>
              <a:ext cx="3700395" cy="519015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7FCE5AF-4A81-44E4-BA6D-97B4EB3AE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65685" y="3851281"/>
              <a:ext cx="3383609" cy="48569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9F83601-D75D-4576-89FC-A258179E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00" y="806591"/>
            <a:ext cx="3042897" cy="451447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81F09D8-B149-4699-99D3-DD9625DC9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453" y="2029902"/>
            <a:ext cx="2736279" cy="20522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117D9D-4281-4307-A5E4-FF0AC850B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987120D-921C-4FEC-AC05-9775A30A1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utnik 3">
            <a:extLst>
              <a:ext uri="{FF2B5EF4-FFF2-40B4-BE49-F238E27FC236}">
                <a16:creationId xmlns:a16="http://schemas.microsoft.com/office/drawing/2014/main" id="{FC0E0E0E-0D28-43BA-AFA4-F6CC1B22654A}"/>
              </a:ext>
            </a:extLst>
          </p:cNvPr>
          <p:cNvSpPr/>
          <p:nvPr/>
        </p:nvSpPr>
        <p:spPr>
          <a:xfrm>
            <a:off x="4304919" y="3305860"/>
            <a:ext cx="3042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za </a:t>
            </a:r>
            <a:r>
              <a:rPr lang="en-US" dirty="0" err="1"/>
              <a:t>pranje</a:t>
            </a:r>
            <a:r>
              <a:rPr lang="hr-HR" dirty="0"/>
              <a:t> </a:t>
            </a:r>
            <a:r>
              <a:rPr lang="en-US" dirty="0"/>
              <a:t>„</a:t>
            </a:r>
            <a:r>
              <a:rPr lang="en-US" dirty="0" err="1"/>
              <a:t>bijelog</a:t>
            </a:r>
            <a:r>
              <a:rPr lang="en-US" dirty="0"/>
              <a:t> </a:t>
            </a:r>
            <a:r>
              <a:rPr lang="en-US" dirty="0" err="1"/>
              <a:t>posuđa</a:t>
            </a:r>
            <a:r>
              <a:rPr lang="en-US" dirty="0"/>
              <a:t>”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različite</a:t>
            </a:r>
            <a:r>
              <a:rPr lang="en-US" dirty="0"/>
              <a:t>                       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perilica</a:t>
            </a:r>
            <a:r>
              <a:rPr lang="en-US" dirty="0"/>
              <a:t> </a:t>
            </a:r>
            <a:r>
              <a:rPr lang="en-US" dirty="0" err="1"/>
              <a:t>posuđa</a:t>
            </a: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za pranje „crnog posuđa” koriste se veliki sudoperi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4C9F0AC4-C3E9-4A83-9FDC-10E0C9B23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24"/>
    </mc:Choice>
    <mc:Fallback>
      <p:transition spd="slow" advTm="2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835437-EA15-4299-8795-A6E3952A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br>
              <a:rPr lang="hr-HR" dirty="0"/>
            </a:br>
            <a:r>
              <a:rPr lang="hr-HR" sz="2400" dirty="0"/>
              <a:t>POTROŠNI MATERIJALI ZA ČIŠĆENJE I PRANJE</a:t>
            </a:r>
          </a:p>
        </p:txBody>
      </p:sp>
      <p:pic>
        <p:nvPicPr>
          <p:cNvPr id="5" name="Slika 4" descr="Slika na kojoj se prikazuje kutija&#10;&#10;Opis je automatski generiran">
            <a:extLst>
              <a:ext uri="{FF2B5EF4-FFF2-40B4-BE49-F238E27FC236}">
                <a16:creationId xmlns:a16="http://schemas.microsoft.com/office/drawing/2014/main" id="{FF03568B-7F39-415B-9ADA-E55620964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80" y="2230588"/>
            <a:ext cx="2390738" cy="1213299"/>
          </a:xfrm>
          <a:prstGeom prst="rect">
            <a:avLst/>
          </a:prstGeom>
        </p:spPr>
      </p:pic>
      <p:pic>
        <p:nvPicPr>
          <p:cNvPr id="4" name="Slika 3" descr="Slika na kojoj se prikazuje stol, kuhinja&#10;&#10;Opis je automatski generiran">
            <a:extLst>
              <a:ext uri="{FF2B5EF4-FFF2-40B4-BE49-F238E27FC236}">
                <a16:creationId xmlns:a16="http://schemas.microsoft.com/office/drawing/2014/main" id="{6576CD6F-C1BB-4FF4-825B-A8F9C7374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580" y="4286229"/>
            <a:ext cx="2390738" cy="717221"/>
          </a:xfrm>
          <a:prstGeom prst="rect">
            <a:avLst/>
          </a:prstGeom>
        </p:spPr>
      </p:pic>
      <p:pic>
        <p:nvPicPr>
          <p:cNvPr id="6" name="Slika 5" descr="Slika na kojoj se prikazuje osoba, žuto, bejzbol, sjedenje&#10;&#10;Opis je automatski generiran">
            <a:extLst>
              <a:ext uri="{FF2B5EF4-FFF2-40B4-BE49-F238E27FC236}">
                <a16:creationId xmlns:a16="http://schemas.microsoft.com/office/drawing/2014/main" id="{51B6CF6F-C37B-4784-BD0C-E43D81148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648" y="2987766"/>
            <a:ext cx="2391342" cy="150654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1DD746-C728-4BA9-9C9A-9784FF15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361" y="2015734"/>
            <a:ext cx="416933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kuhinji je također potrebno oprati sve štednjake i radne površine.</a:t>
            </a:r>
          </a:p>
          <a:p>
            <a:pPr marL="0" indent="0">
              <a:buNone/>
            </a:pPr>
            <a:r>
              <a:rPr lang="hr-HR" dirty="0"/>
              <a:t>Na tržištu možemo kupiti veliki broj različitih sredstava, pomagala i pribora za pranje i čišćenje te dezinficiranje radnih površina kuhinje.  </a:t>
            </a:r>
          </a:p>
        </p:txBody>
      </p:sp>
      <p:pic>
        <p:nvPicPr>
          <p:cNvPr id="7" name="Audiozapis 6">
            <a:hlinkClick r:id="" action="ppaction://media"/>
            <a:extLst>
              <a:ext uri="{FF2B5EF4-FFF2-40B4-BE49-F238E27FC236}">
                <a16:creationId xmlns:a16="http://schemas.microsoft.com/office/drawing/2014/main" id="{2A84F69A-DB74-4F2F-A7D6-F6977074C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24"/>
    </mc:Choice>
    <mc:Fallback>
      <p:transition spd="slow" advTm="3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CBF2AF70-1A72-4F42-8A26-9F7E4AD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br>
              <a:rPr lang="hr-HR" sz="2500"/>
            </a:br>
            <a:r>
              <a:rPr lang="hr-HR" sz="2500"/>
              <a:t>ODLAGANJE KUHINJSKOG OTPADA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5FE5BB-0EB1-4E16-9567-60AAC364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39" y="586061"/>
            <a:ext cx="4074836" cy="22819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354B76-4389-49CF-815E-216AF298F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74" y="3137516"/>
            <a:ext cx="3879965" cy="249287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DF7A93-F9E5-4AE5-BCD0-5193D1D5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higijenu radnog prostora spada i odlaganje kuhinjskog otpada. U ugostiteljstvu stvaraju se velike količine različitog otpada, a posebno bio-otpada </a:t>
            </a:r>
          </a:p>
          <a:p>
            <a:pPr marL="0" indent="0">
              <a:buNone/>
            </a:pPr>
            <a:r>
              <a:rPr lang="hr-HR" dirty="0"/>
              <a:t>( ostatci hrane i namirnica ).</a:t>
            </a:r>
          </a:p>
          <a:p>
            <a:pPr marL="0" indent="0">
              <a:buNone/>
            </a:pPr>
            <a:r>
              <a:rPr lang="hr-HR" dirty="0"/>
              <a:t>Otpad je potrebno odlagati u za to namijenjene kontejnere s poklopcem. Poklopac sprječava širenje smrada i nakupljanje nametnika.</a:t>
            </a:r>
          </a:p>
          <a:p>
            <a:pPr marL="0" indent="0">
              <a:buNone/>
            </a:pPr>
            <a:r>
              <a:rPr lang="hr-HR" dirty="0"/>
              <a:t>Razvrstavanjem otpada štitimo sebe i okoliš!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57A4499B-09FA-444D-9460-3D0965237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47"/>
    </mc:Choice>
    <mc:Fallback>
      <p:transition spd="slow" advTm="37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3E2E37-72C5-4C3C-997D-F2E3434F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2400" dirty="0"/>
            </a:br>
            <a:r>
              <a:rPr lang="hr-HR" sz="2400" dirty="0"/>
              <a:t>PONOVIMO:</a:t>
            </a:r>
            <a:br>
              <a:rPr lang="hr-HR" sz="2400" dirty="0"/>
            </a:br>
            <a:r>
              <a:rPr lang="hr-HR" sz="2400" dirty="0">
                <a:solidFill>
                  <a:prstClr val="black"/>
                </a:solidFill>
              </a:rPr>
              <a:t>( </a:t>
            </a:r>
            <a:r>
              <a:rPr lang="hr-HR" sz="2400" cap="none" dirty="0">
                <a:solidFill>
                  <a:prstClr val="black"/>
                </a:solidFill>
              </a:rPr>
              <a:t>Prepišite pitanja u bilježnice i odgovorite):</a:t>
            </a:r>
            <a:br>
              <a:rPr lang="hr-HR" sz="2400" cap="none" dirty="0">
                <a:solidFill>
                  <a:prstClr val="black"/>
                </a:solidFill>
              </a:rPr>
            </a:br>
            <a:endParaRPr lang="hr-HR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EC20CE-5AF9-4737-B3D7-20C13DA4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1. Opiši kakva mora biti ugostiteljska kuhinja!</a:t>
            </a:r>
          </a:p>
          <a:p>
            <a:r>
              <a:rPr lang="hr-HR" dirty="0"/>
              <a:t>2. Objasni postupak pranja i čišćenja kuhinjskih prostorija!</a:t>
            </a:r>
          </a:p>
          <a:p>
            <a:r>
              <a:rPr lang="hr-HR" dirty="0"/>
              <a:t>3. Nabroji 5 sredstava za čišćenje i pranje kuhinje!</a:t>
            </a:r>
          </a:p>
          <a:p>
            <a:r>
              <a:rPr lang="hr-HR" dirty="0"/>
              <a:t>4. Zašto je važno pravilno razvrstavati otpad?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472A30B5-7792-4FA0-B4E0-32B20F2B3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46"/>
    </mc:Choice>
    <mc:Fallback>
      <p:transition spd="slow" advTm="27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530</Words>
  <Application>Microsoft Office PowerPoint</Application>
  <PresentationFormat>Široki zaslon</PresentationFormat>
  <Paragraphs>54</Paragraphs>
  <Slides>11</Slides>
  <Notes>0</Notes>
  <HiddenSlides>0</HiddenSlides>
  <MMClips>11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Abadi</vt:lpstr>
      <vt:lpstr>Arial</vt:lpstr>
      <vt:lpstr>Gill Sans MT</vt:lpstr>
      <vt:lpstr>Galerija</vt:lpstr>
      <vt:lpstr>HIGIJENA RADA: 2. dio  POMOĆNI KONOBAR I                 POMOĆNI KUHAR/SLASTIČAR  </vt:lpstr>
      <vt:lpstr>PowerPoint prezentacija</vt:lpstr>
      <vt:lpstr> HIGIJENA RADNOG PROSTORA I OPREME</vt:lpstr>
      <vt:lpstr> UGOSTITELJSKA KUHINJA</vt:lpstr>
      <vt:lpstr> ODRŽAVANJE ČISTOĆE KUHINJE I OPREME</vt:lpstr>
      <vt:lpstr>U velikim ugostiteljskim objektima postoje i posebne prostorije za pranje posuđa tzv. praonice.                                </vt:lpstr>
      <vt:lpstr> POTROŠNI MATERIJALI ZA ČIŠĆENJE I PRANJE</vt:lpstr>
      <vt:lpstr> ODLAGANJE KUHINJSKOG OTPADA</vt:lpstr>
      <vt:lpstr> PONOVIMO: ( Prepišite pitanja u bilježnice i odgovorite): </vt:lpstr>
      <vt:lpstr>oni kojima je teško odgovarati na pitanja,  neka prepišu i dopune sljedeće rečenice: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HIGIJENA RADA</dc:title>
  <dc:creator>Olga</dc:creator>
  <cp:lastModifiedBy>Olga</cp:lastModifiedBy>
  <cp:revision>17</cp:revision>
  <dcterms:created xsi:type="dcterms:W3CDTF">2020-03-15T11:03:27Z</dcterms:created>
  <dcterms:modified xsi:type="dcterms:W3CDTF">2020-03-15T21:22:08Z</dcterms:modified>
</cp:coreProperties>
</file>