
<file path=[Content_Types].xml><?xml version="1.0" encoding="utf-8"?>
<Types xmlns="http://schemas.openxmlformats.org/package/2006/content-types">
  <Default Extension="glb" ContentType="model/gltf.binary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8" r:id="rId9"/>
    <p:sldId id="270" r:id="rId10"/>
    <p:sldId id="27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E87E-8894-4DDB-B558-E030309FA4C4}" type="datetimeFigureOut">
              <a:rPr lang="hr-HR" smtClean="0"/>
              <a:t>15.3.2020.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BB0902B-7EB1-487B-8B10-C57C49F60CFF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35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E87E-8894-4DDB-B558-E030309FA4C4}" type="datetimeFigureOut">
              <a:rPr lang="hr-HR" smtClean="0"/>
              <a:t>15.3.2020.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902B-7EB1-487B-8B10-C57C49F60CFF}" type="slidenum">
              <a:rPr lang="hr-HR" smtClean="0"/>
              <a:t>‹#›</a:t>
            </a:fld>
            <a:endParaRPr lang="hr-H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525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E87E-8894-4DDB-B558-E030309FA4C4}" type="datetimeFigureOut">
              <a:rPr lang="hr-HR" smtClean="0"/>
              <a:t>15.3.2020.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902B-7EB1-487B-8B10-C57C49F60CFF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436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E87E-8894-4DDB-B558-E030309FA4C4}" type="datetimeFigureOut">
              <a:rPr lang="hr-HR" smtClean="0"/>
              <a:t>15.3.2020.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902B-7EB1-487B-8B10-C57C49F60CFF}" type="slidenum">
              <a:rPr lang="hr-HR" smtClean="0"/>
              <a:t>‹#›</a:t>
            </a:fld>
            <a:endParaRPr lang="hr-H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839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E87E-8894-4DDB-B558-E030309FA4C4}" type="datetimeFigureOut">
              <a:rPr lang="hr-HR" smtClean="0"/>
              <a:t>15.3.2020.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902B-7EB1-487B-8B10-C57C49F60CFF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04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E87E-8894-4DDB-B558-E030309FA4C4}" type="datetimeFigureOut">
              <a:rPr lang="hr-HR" smtClean="0"/>
              <a:t>15.3.2020.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902B-7EB1-487B-8B10-C57C49F60CFF}" type="slidenum">
              <a:rPr lang="hr-HR" smtClean="0"/>
              <a:t>‹#›</a:t>
            </a:fld>
            <a:endParaRPr lang="hr-H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791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E87E-8894-4DDB-B558-E030309FA4C4}" type="datetimeFigureOut">
              <a:rPr lang="hr-HR" smtClean="0"/>
              <a:t>15.3.2020.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902B-7EB1-487B-8B10-C57C49F60CFF}" type="slidenum">
              <a:rPr lang="hr-HR" smtClean="0"/>
              <a:t>‹#›</a:t>
            </a:fld>
            <a:endParaRPr lang="hr-H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312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E87E-8894-4DDB-B558-E030309FA4C4}" type="datetimeFigureOut">
              <a:rPr lang="hr-HR" smtClean="0"/>
              <a:t>15.3.2020.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902B-7EB1-487B-8B10-C57C49F60CFF}" type="slidenum">
              <a:rPr lang="hr-HR" smtClean="0"/>
              <a:t>‹#›</a:t>
            </a:fld>
            <a:endParaRPr lang="hr-H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166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E87E-8894-4DDB-B558-E030309FA4C4}" type="datetimeFigureOut">
              <a:rPr lang="hr-HR" smtClean="0"/>
              <a:t>15.3.2020.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902B-7EB1-487B-8B10-C57C49F60C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5693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E87E-8894-4DDB-B558-E030309FA4C4}" type="datetimeFigureOut">
              <a:rPr lang="hr-HR" smtClean="0"/>
              <a:t>15.3.2020.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902B-7EB1-487B-8B10-C57C49F60CFF}" type="slidenum">
              <a:rPr lang="hr-HR" smtClean="0"/>
              <a:t>‹#›</a:t>
            </a:fld>
            <a:endParaRPr lang="hr-H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327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22DE87E-8894-4DDB-B558-E030309FA4C4}" type="datetimeFigureOut">
              <a:rPr lang="hr-HR" smtClean="0"/>
              <a:t>15.3.2020.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902B-7EB1-487B-8B10-C57C49F60CFF}" type="slidenum">
              <a:rPr lang="hr-HR" smtClean="0"/>
              <a:t>‹#›</a:t>
            </a:fld>
            <a:endParaRPr lang="hr-H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776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DE87E-8894-4DDB-B558-E030309FA4C4}" type="datetimeFigureOut">
              <a:rPr lang="hr-HR" smtClean="0"/>
              <a:t>15.3.2020.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BB0902B-7EB1-487B-8B10-C57C49F60CFF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34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microsoft.com/office/2017/06/relationships/model3d" Target="../media/model3d1.glb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358ACF-535E-4BB6-804D-5A1678C384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dirty="0"/>
              <a:t>HIGIJENA RADA: 1. dio</a:t>
            </a:r>
            <a:br>
              <a:rPr lang="hr-HR" sz="2800" dirty="0"/>
            </a:br>
            <a:br>
              <a:rPr lang="hr-HR" sz="2800" dirty="0"/>
            </a:br>
            <a:r>
              <a:rPr lang="hr-HR" sz="2800" dirty="0">
                <a:solidFill>
                  <a:prstClr val="black"/>
                </a:solidFill>
                <a:latin typeface="Abadi" panose="020B0604020104020204" pitchFamily="34" charset="0"/>
              </a:rPr>
              <a:t>POMOĆNI KONOBAR I            				 POMOĆNI KUHAR/SLASTIČAR</a:t>
            </a:r>
            <a:br>
              <a:rPr lang="hr-HR" sz="2800" dirty="0">
                <a:solidFill>
                  <a:prstClr val="black"/>
                </a:solidFill>
                <a:latin typeface="Abadi" panose="020B0604020104020204" pitchFamily="34" charset="0"/>
              </a:rPr>
            </a:br>
            <a:br>
              <a:rPr lang="hr-HR" sz="2800" dirty="0">
                <a:solidFill>
                  <a:prstClr val="black"/>
                </a:solidFill>
                <a:latin typeface="Abadi" panose="020B0604020104020204" pitchFamily="34" charset="0"/>
              </a:rPr>
            </a:br>
            <a:endParaRPr lang="hr-HR" sz="28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F5DCA8C-EF75-407E-810F-47489F7388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1376698"/>
          </a:xfrm>
        </p:spPr>
        <p:txBody>
          <a:bodyPr>
            <a:noAutofit/>
          </a:bodyPr>
          <a:lstStyle/>
          <a:p>
            <a:r>
              <a:rPr lang="hr-HR" sz="1400" dirty="0"/>
              <a:t>OLGICA JUKIĆ, PROF. </a:t>
            </a:r>
            <a:r>
              <a:rPr lang="hr-HR" sz="1400" dirty="0" err="1"/>
              <a:t>EDUK</a:t>
            </a:r>
            <a:r>
              <a:rPr lang="hr-HR" sz="1400" dirty="0"/>
              <a:t>. </a:t>
            </a:r>
            <a:r>
              <a:rPr lang="hr-HR" sz="1400" dirty="0" err="1"/>
              <a:t>REH</a:t>
            </a:r>
            <a:r>
              <a:rPr lang="hr-HR" sz="1400" dirty="0"/>
              <a:t>. SAVJETNIK</a:t>
            </a:r>
          </a:p>
          <a:p>
            <a:r>
              <a:rPr lang="hr-HR" sz="1400" dirty="0"/>
              <a:t>SANJA </a:t>
            </a:r>
            <a:r>
              <a:rPr lang="hr-HR" sz="1400" dirty="0" err="1"/>
              <a:t>MAJKIĆ</a:t>
            </a:r>
            <a:r>
              <a:rPr lang="hr-HR" sz="1400" dirty="0"/>
              <a:t>, PROF. </a:t>
            </a:r>
            <a:r>
              <a:rPr lang="hr-HR" sz="1400" dirty="0" err="1"/>
              <a:t>EDUK</a:t>
            </a:r>
            <a:r>
              <a:rPr lang="hr-HR" sz="1400" dirty="0"/>
              <a:t>. </a:t>
            </a:r>
            <a:r>
              <a:rPr lang="hr-HR" sz="1400" dirty="0" err="1"/>
              <a:t>REH</a:t>
            </a:r>
            <a:r>
              <a:rPr lang="hr-HR" sz="1400" dirty="0"/>
              <a:t>. SAVJETNIK</a:t>
            </a:r>
          </a:p>
          <a:p>
            <a:r>
              <a:rPr lang="hr-HR" sz="1400" dirty="0"/>
              <a:t>CENTAR ZA ODGOJ I OBRAZOVANJE RIJEKA</a:t>
            </a:r>
          </a:p>
        </p:txBody>
      </p:sp>
      <p:pic>
        <p:nvPicPr>
          <p:cNvPr id="5" name="Audiozapis 4">
            <a:hlinkClick r:id="" action="ppaction://media"/>
            <a:extLst>
              <a:ext uri="{FF2B5EF4-FFF2-40B4-BE49-F238E27FC236}">
                <a16:creationId xmlns:a16="http://schemas.microsoft.com/office/drawing/2014/main" id="{D5AC8CE8-8DCB-4BB6-BFA3-FF9FFCA97D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99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18"/>
    </mc:Choice>
    <mc:Fallback xmlns="">
      <p:transition spd="slow" advTm="120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3C7925-3FC7-4A5B-AFD7-D1FCCABA8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hr-HR" dirty="0"/>
            </a:br>
            <a:r>
              <a:rPr lang="hr-HR" cap="none" dirty="0"/>
              <a:t>Pozdrav do drugog dijela o higijeni rada</a:t>
            </a:r>
            <a:r>
              <a:rPr lang="hr-HR" dirty="0"/>
              <a:t>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06E1F01-6524-4528-A445-AD4BD8FCA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687" y="2015732"/>
            <a:ext cx="9603275" cy="3450613"/>
          </a:xfrm>
        </p:spPr>
        <p:txBody>
          <a:bodyPr/>
          <a:lstStyle/>
          <a:p>
            <a:endParaRPr lang="hr-HR" dirty="0"/>
          </a:p>
          <a:p>
            <a:endParaRPr lang="hr-HR" dirty="0"/>
          </a:p>
          <a:p>
            <a:pPr algn="ctr"/>
            <a:r>
              <a:rPr lang="hr-HR" sz="2800" dirty="0"/>
              <a:t>Profesorice Olga i Sanja!</a:t>
            </a:r>
          </a:p>
          <a:p>
            <a:pPr algn="ctr"/>
            <a:endParaRPr lang="hr-HR" sz="2800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3D model 4" descr="Smiling Face With Smiling Eyes Emoji">
                <a:extLst>
                  <a:ext uri="{FF2B5EF4-FFF2-40B4-BE49-F238E27FC236}">
                    <a16:creationId xmlns:a16="http://schemas.microsoft.com/office/drawing/2014/main" id="{CDF31186-7181-403F-A1A1-93083CC3F81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52240410"/>
                  </p:ext>
                </p:extLst>
              </p:nvPr>
            </p:nvGraphicFramePr>
            <p:xfrm>
              <a:off x="8310892" y="2516698"/>
              <a:ext cx="2664421" cy="2664422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664421" cy="2664422"/>
                    </a:xfrm>
                    <a:prstGeom prst="rect">
                      <a:avLst/>
                    </a:prstGeom>
                  </am3d:spPr>
                  <am3d:camera>
                    <am3d:pos x="0" y="0" z="8135858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5044" d="1000000"/>
                    <am3d:preTrans dx="3" dy="-17963324" dz="-3666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475252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3D model 4" descr="Smiling Face With Smiling Eyes Emoji">
                <a:extLst>
                  <a:ext uri="{FF2B5EF4-FFF2-40B4-BE49-F238E27FC236}">
                    <a16:creationId xmlns:a16="http://schemas.microsoft.com/office/drawing/2014/main" id="{CDF31186-7181-403F-A1A1-93083CC3F81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10892" y="2516698"/>
                <a:ext cx="2664421" cy="2664422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Audiozapis 5">
            <a:hlinkClick r:id="" action="ppaction://media"/>
            <a:extLst>
              <a:ext uri="{FF2B5EF4-FFF2-40B4-BE49-F238E27FC236}">
                <a16:creationId xmlns:a16="http://schemas.microsoft.com/office/drawing/2014/main" id="{41F66968-8C15-4384-918F-239C718BC8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44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51"/>
    </mc:Choice>
    <mc:Fallback xmlns="">
      <p:transition spd="slow" advTm="77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7DDA4C-A482-467A-BDC4-FA2B3F1EE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hr-HR" sz="2400" dirty="0"/>
            </a:br>
            <a:r>
              <a:rPr lang="hr-HR" sz="2400" dirty="0"/>
              <a:t>Što je higijena rada?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AAC1063-8714-4C53-9288-D8D73D3AE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Higijena rada se brine o zdravlju radnika, proučava radne uvjete, bavi se štetnim utjecajima radne okoline i radnog mjesta na zdravlje radnika.</a:t>
            </a:r>
          </a:p>
          <a:p>
            <a:endParaRPr lang="hr-HR" dirty="0"/>
          </a:p>
          <a:p>
            <a:r>
              <a:rPr lang="hr-HR" dirty="0"/>
              <a:t>Na radnom mjestu za pojedina zanimanja koristi se propisana radna odjeća i obuća. </a:t>
            </a:r>
          </a:p>
          <a:p>
            <a:pPr marL="0" indent="0">
              <a:buNone/>
            </a:pPr>
            <a:r>
              <a:rPr lang="hr-HR" dirty="0"/>
              <a:t>    </a:t>
            </a:r>
          </a:p>
        </p:txBody>
      </p:sp>
      <p:pic>
        <p:nvPicPr>
          <p:cNvPr id="5" name="Audiozapis 4">
            <a:hlinkClick r:id="" action="ppaction://media"/>
            <a:extLst>
              <a:ext uri="{FF2B5EF4-FFF2-40B4-BE49-F238E27FC236}">
                <a16:creationId xmlns:a16="http://schemas.microsoft.com/office/drawing/2014/main" id="{CE8493CC-B98C-4448-B490-2A0A11BC24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3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07"/>
    </mc:Choice>
    <mc:Fallback xmlns="">
      <p:transition spd="slow" advTm="224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1FE2D5-776B-41FF-A744-296A48F66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RADNA ODJEĆA I OBUĆA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FA0C446-69E7-4D1D-902D-1832552F6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Kuhari, slastičari i konobari također imaju propisanu odjeću:</a:t>
            </a:r>
          </a:p>
          <a:p>
            <a:pPr marL="0" indent="0">
              <a:buNone/>
            </a:pPr>
            <a:endParaRPr lang="hr-HR" dirty="0"/>
          </a:p>
        </p:txBody>
      </p:sp>
      <p:graphicFrame>
        <p:nvGraphicFramePr>
          <p:cNvPr id="4" name="Tablica 4">
            <a:extLst>
              <a:ext uri="{FF2B5EF4-FFF2-40B4-BE49-F238E27FC236}">
                <a16:creationId xmlns:a16="http://schemas.microsoft.com/office/drawing/2014/main" id="{1B2BB135-9E90-44FB-8CD2-B5F1328EE7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570719"/>
              </p:ext>
            </p:extLst>
          </p:nvPr>
        </p:nvGraphicFramePr>
        <p:xfrm>
          <a:off x="2032000" y="3127305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16757129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316084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ŽENSKO OSOBLJE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MUŠKO OSOBLJE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341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- platnena kuta ili bluza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- platnena kuta ili košulja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1376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- platnene hlače ili suknja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- platnene hlače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75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- platnena pregača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- platnena pregača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19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- platnena kapa ili marama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- platnena kuharska kapa i rubac za vrat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642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- udobne cipele ili klompe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- udobne cipele ili klompe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83363"/>
                  </a:ext>
                </a:extLst>
              </a:tr>
            </a:tbl>
          </a:graphicData>
        </a:graphic>
      </p:graphicFrame>
      <p:pic>
        <p:nvPicPr>
          <p:cNvPr id="5" name="Audiozapis 4">
            <a:hlinkClick r:id="" action="ppaction://media"/>
            <a:extLst>
              <a:ext uri="{FF2B5EF4-FFF2-40B4-BE49-F238E27FC236}">
                <a16:creationId xmlns:a16="http://schemas.microsoft.com/office/drawing/2014/main" id="{67C42BFE-71C3-4493-A2C2-A890F5500F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6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89"/>
    </mc:Choice>
    <mc:Fallback xmlns="">
      <p:transition spd="slow" advTm="107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E7C51A5-21FC-4856-95BA-D5F3D216D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889233"/>
            <a:ext cx="4174339" cy="4577112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hr-HR" sz="1600" dirty="0"/>
              <a:t>Obično je odjeća i obuća kuhara bijele boje, no može biti i bilo koje druge boje. Konobar se odijeva prema zahtjevu poslodavca.</a:t>
            </a:r>
          </a:p>
          <a:p>
            <a:pPr marL="0" indent="0">
              <a:lnSpc>
                <a:spcPct val="110000"/>
              </a:lnSpc>
              <a:buNone/>
            </a:pPr>
            <a:endParaRPr lang="hr-HR" sz="1600" dirty="0"/>
          </a:p>
          <a:p>
            <a:pPr>
              <a:lnSpc>
                <a:spcPct val="110000"/>
              </a:lnSpc>
            </a:pPr>
            <a:r>
              <a:rPr lang="hr-HR" sz="1600" dirty="0"/>
              <a:t>RADNA ODJEĆA mora biti udobna, ni preširoka ni preuska, kako ne bi ometala pokrete tijela dok radnik radi. Odjeća mora biti izrađena od pamuka koji se lako održava   ( pere i glača). Odjeću moramo redovito prati da bude bez vidljivih prljavština.</a:t>
            </a:r>
          </a:p>
          <a:p>
            <a:pPr>
              <a:lnSpc>
                <a:spcPct val="110000"/>
              </a:lnSpc>
            </a:pPr>
            <a:r>
              <a:rPr lang="hr-HR" sz="1600" dirty="0"/>
              <a:t>RADNA OBUĆA mora biti udobna, lagana i prozračna s gumenim potplatom koji sprječava klizanje. Obzirom da ugostiteljski djelatnici veći dio radnog dana rade stojeći na nogama obuća je posebno važna!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030613E-1F01-48E0-AF3E-9D025D6462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8521" y="2131664"/>
            <a:ext cx="2410182" cy="321357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9F3B755-A5BA-4B60-917E-FB1ABCCDC4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7898" y="2026118"/>
            <a:ext cx="2285110" cy="3433909"/>
          </a:xfrm>
          <a:prstGeom prst="rect">
            <a:avLst/>
          </a:prstGeom>
        </p:spPr>
      </p:pic>
      <p:pic>
        <p:nvPicPr>
          <p:cNvPr id="2" name="Audiozapis 1">
            <a:hlinkClick r:id="" action="ppaction://media"/>
            <a:extLst>
              <a:ext uri="{FF2B5EF4-FFF2-40B4-BE49-F238E27FC236}">
                <a16:creationId xmlns:a16="http://schemas.microsoft.com/office/drawing/2014/main" id="{F47E7AF3-E8AE-4CBD-A4A2-9D22CCF162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3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580"/>
    </mc:Choice>
    <mc:Fallback xmlns="">
      <p:transition spd="slow" advTm="355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65E30FA-BD0D-4491-95D3-5CE58E361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528506"/>
            <a:ext cx="9603275" cy="49378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Važnost radne odjeće i obuće je višestruka:</a:t>
            </a:r>
          </a:p>
          <a:p>
            <a:pPr marL="0" indent="0">
              <a:buNone/>
            </a:pPr>
            <a:r>
              <a:rPr lang="hr-HR" dirty="0"/>
              <a:t>- štiti namirnice i hranu od zagađenja</a:t>
            </a:r>
          </a:p>
          <a:p>
            <a:pPr marL="0" indent="0">
              <a:buNone/>
            </a:pPr>
            <a:r>
              <a:rPr lang="hr-HR" dirty="0"/>
              <a:t>- štiti radnika od nečistoća i ozljeda pri radu</a:t>
            </a:r>
          </a:p>
          <a:p>
            <a:pPr>
              <a:buFontTx/>
              <a:buChar char="-"/>
            </a:pPr>
            <a:r>
              <a:rPr lang="hr-HR" dirty="0"/>
              <a:t>čista i uredna odjeća i obuća pokazatelj je urednosti osoblja i ostavlja dobar dojam na goste objekta.</a:t>
            </a:r>
          </a:p>
          <a:p>
            <a:pPr marL="0" indent="0">
              <a:buNone/>
            </a:pPr>
            <a:r>
              <a:rPr lang="hr-HR" dirty="0"/>
              <a:t>Radnu odjeću NE NOSIMO izvan radnih prostorija. Dolaskom na radno mjesto u garderobi se preodjenemo. Svaki radnik mora imati svoj garderobni ormarić.</a:t>
            </a:r>
          </a:p>
          <a:p>
            <a:pPr marL="0" indent="0">
              <a:buNone/>
            </a:pPr>
            <a:r>
              <a:rPr lang="hr-HR" dirty="0">
                <a:solidFill>
                  <a:srgbClr val="FF0000"/>
                </a:solidFill>
              </a:rPr>
              <a:t>VAŽNO!</a:t>
            </a:r>
            <a:r>
              <a:rPr lang="hr-HR" dirty="0"/>
              <a:t> Radnom odjećom i obućom možemo prenijeti zarazne bolesti pa je od posebne važnosti redovito održavati ih čistim! </a:t>
            </a:r>
          </a:p>
        </p:txBody>
      </p:sp>
      <p:pic>
        <p:nvPicPr>
          <p:cNvPr id="2" name="Audiozapis 1">
            <a:hlinkClick r:id="" action="ppaction://media"/>
            <a:extLst>
              <a:ext uri="{FF2B5EF4-FFF2-40B4-BE49-F238E27FC236}">
                <a16:creationId xmlns:a16="http://schemas.microsoft.com/office/drawing/2014/main" id="{7BB64235-7873-44E3-93CC-FACFAF6106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551"/>
    </mc:Choice>
    <mc:Fallback xmlns="">
      <p:transition spd="slow" advTm="465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E4721B-1670-4D64-A61A-5CA3E8936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hr-HR" sz="2400" dirty="0"/>
            </a:br>
            <a:r>
              <a:rPr lang="hr-HR" sz="2400" dirty="0"/>
              <a:t>SANITARNI NADZOR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8E806FD-08BA-4307-9A84-0D3175F8F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3612591"/>
          </a:xfrm>
        </p:spPr>
        <p:txBody>
          <a:bodyPr>
            <a:normAutofit lnSpcReduction="10000"/>
          </a:bodyPr>
          <a:lstStyle/>
          <a:p>
            <a:r>
              <a:rPr lang="hr-HR" dirty="0"/>
              <a:t>Nadzor i kontrolu zdravstveno-higijenskih uvjeta rada u proizvodnji hrane provodi </a:t>
            </a:r>
            <a:r>
              <a:rPr lang="hr-HR" dirty="0">
                <a:solidFill>
                  <a:srgbClr val="FF0000"/>
                </a:solidFill>
              </a:rPr>
              <a:t>SANITARNA INSPEKCIJA</a:t>
            </a:r>
            <a:r>
              <a:rPr lang="hr-HR" dirty="0"/>
              <a:t>.</a:t>
            </a:r>
          </a:p>
          <a:p>
            <a:r>
              <a:rPr lang="hr-HR" dirty="0"/>
              <a:t>Sanitarni nadzor obuhvaća pregled i kontrolu:</a:t>
            </a:r>
          </a:p>
          <a:p>
            <a:pPr>
              <a:buFontTx/>
              <a:buChar char="-"/>
            </a:pPr>
            <a:r>
              <a:rPr lang="hr-HR" dirty="0"/>
              <a:t>radnih prostorija i opreme</a:t>
            </a:r>
          </a:p>
          <a:p>
            <a:pPr>
              <a:buFontTx/>
              <a:buChar char="-"/>
            </a:pPr>
            <a:r>
              <a:rPr lang="hr-HR" dirty="0"/>
              <a:t>zdravstvenog stanja radnika</a:t>
            </a:r>
          </a:p>
          <a:p>
            <a:pPr>
              <a:buFontTx/>
              <a:buChar char="-"/>
            </a:pPr>
            <a:r>
              <a:rPr lang="hr-HR" dirty="0"/>
              <a:t>zdravstvene ispravnosti namirnica, hrane i pića</a:t>
            </a:r>
          </a:p>
          <a:p>
            <a:pPr>
              <a:buFontTx/>
              <a:buChar char="-"/>
            </a:pPr>
            <a:r>
              <a:rPr lang="hr-HR" dirty="0"/>
              <a:t>sanitarnih i garderobnih prostorija</a:t>
            </a:r>
          </a:p>
          <a:p>
            <a:pPr>
              <a:buFontTx/>
              <a:buChar char="-"/>
            </a:pPr>
            <a:r>
              <a:rPr lang="hr-HR" dirty="0"/>
              <a:t>skladišta, itd.</a:t>
            </a:r>
          </a:p>
        </p:txBody>
      </p:sp>
      <p:pic>
        <p:nvPicPr>
          <p:cNvPr id="4" name="Audiozapis 3">
            <a:hlinkClick r:id="" action="ppaction://media"/>
            <a:extLst>
              <a:ext uri="{FF2B5EF4-FFF2-40B4-BE49-F238E27FC236}">
                <a16:creationId xmlns:a16="http://schemas.microsoft.com/office/drawing/2014/main" id="{CBB00F52-5861-4368-B0E0-12D0B57967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54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91"/>
    </mc:Choice>
    <mc:Fallback xmlns="">
      <p:transition spd="slow" advTm="311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630F413-44CE-4746-9821-9E0107978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D671B1-B099-4F9C-B9CC-9D22B4DAF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552FBEF-FA69-427B-8245-0A518E051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id="{898488B7-DBD3-40E7-B54B-4DA6C5693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89950853-B03E-446F-8BFE-9A6C913BFF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050" y="1672209"/>
            <a:ext cx="4770531" cy="4770531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A21D25A-CD2E-474D-B417-0B7FFEB8F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4137" y="2273608"/>
            <a:ext cx="4556997" cy="3940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Na poslovima izrade hrane i prerade namirnica </a:t>
            </a:r>
            <a:r>
              <a:rPr lang="hr-HR" dirty="0">
                <a:solidFill>
                  <a:srgbClr val="FF0000"/>
                </a:solidFill>
              </a:rPr>
              <a:t>ne smiju </a:t>
            </a:r>
            <a:r>
              <a:rPr lang="hr-HR" dirty="0"/>
              <a:t>raditi osobe koje:</a:t>
            </a:r>
          </a:p>
          <a:p>
            <a:r>
              <a:rPr lang="hr-HR" dirty="0"/>
              <a:t>boluju od crijevnih i drugih zaraznih bolesti</a:t>
            </a:r>
          </a:p>
          <a:p>
            <a:r>
              <a:rPr lang="hr-HR" dirty="0"/>
              <a:t>izlučuju uzročnike zaraznih bolesti tzv. kliconoše.</a:t>
            </a:r>
          </a:p>
          <a:p>
            <a:pPr marL="0" indent="0">
              <a:buNone/>
            </a:pPr>
            <a:r>
              <a:rPr lang="hr-HR" dirty="0"/>
              <a:t>Zdravstveni pregled potrebno je obavljati svakih 6 mjeseci. Zdravstveno stanje radnika upisuje se u sanitarnu iskaznicu.</a:t>
            </a:r>
          </a:p>
        </p:txBody>
      </p:sp>
      <p:pic>
        <p:nvPicPr>
          <p:cNvPr id="2" name="Audiozapis 1">
            <a:hlinkClick r:id="" action="ppaction://media"/>
            <a:extLst>
              <a:ext uri="{FF2B5EF4-FFF2-40B4-BE49-F238E27FC236}">
                <a16:creationId xmlns:a16="http://schemas.microsoft.com/office/drawing/2014/main" id="{866F312E-FE6C-4717-B659-1C0E1D0802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2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53"/>
    </mc:Choice>
    <mc:Fallback xmlns="">
      <p:transition spd="slow" advTm="322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3E2E37-72C5-4C3C-997D-F2E3434FD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636739"/>
            <a:ext cx="9603275" cy="1049235"/>
          </a:xfrm>
        </p:spPr>
        <p:txBody>
          <a:bodyPr>
            <a:normAutofit fontScale="90000"/>
          </a:bodyPr>
          <a:lstStyle/>
          <a:p>
            <a:br>
              <a:rPr lang="hr-HR" sz="2400" dirty="0"/>
            </a:br>
            <a:r>
              <a:rPr lang="hr-HR" sz="2400" dirty="0"/>
              <a:t>PONOVIMO:</a:t>
            </a:r>
            <a:br>
              <a:rPr lang="hr-HR" sz="2400" dirty="0"/>
            </a:br>
            <a:r>
              <a:rPr lang="hr-HR" sz="2400" dirty="0"/>
              <a:t>( </a:t>
            </a:r>
            <a:r>
              <a:rPr lang="hr-HR" sz="2400" cap="none" dirty="0"/>
              <a:t>Prepišite pitanja u bilježnice i odgovorite):</a:t>
            </a:r>
            <a:br>
              <a:rPr lang="hr-HR" sz="2400" cap="none" dirty="0"/>
            </a:br>
            <a:endParaRPr lang="hr-HR" sz="24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7EC20CE-5AF9-4737-B3D7-20C13DA45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r>
              <a:rPr lang="hr-HR" dirty="0"/>
              <a:t>1. Nabroji propisanu žensku i mušku radnu odjeću za kuhare, slastičare i konobare!</a:t>
            </a:r>
          </a:p>
          <a:p>
            <a:r>
              <a:rPr lang="hr-HR" dirty="0"/>
              <a:t>2. Opiši kakva mora biti radna odjeća i radna obuća!</a:t>
            </a:r>
          </a:p>
          <a:p>
            <a:r>
              <a:rPr lang="hr-HR" dirty="0"/>
              <a:t>3. Zašto je važno nositi radnu odjeću i obuću?</a:t>
            </a:r>
          </a:p>
          <a:p>
            <a:r>
              <a:rPr lang="hr-HR" dirty="0"/>
              <a:t>4. Što je to sanitarni nadzor i sanitarna iskaznica?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Audiozapis 3">
            <a:hlinkClick r:id="" action="ppaction://media"/>
            <a:extLst>
              <a:ext uri="{FF2B5EF4-FFF2-40B4-BE49-F238E27FC236}">
                <a16:creationId xmlns:a16="http://schemas.microsoft.com/office/drawing/2014/main" id="{002CB197-5CAC-4B68-A682-56FD456FE2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3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21"/>
    </mc:Choice>
    <mc:Fallback xmlns="">
      <p:transition spd="slow" advTm="330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4C2BF0-55E6-4E39-B746-381D1D3C4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hr-HR" sz="2200" dirty="0">
                <a:solidFill>
                  <a:prstClr val="black"/>
                </a:solidFill>
              </a:rPr>
            </a:br>
            <a:r>
              <a:rPr lang="hr-HR" sz="2200" dirty="0">
                <a:solidFill>
                  <a:prstClr val="black"/>
                </a:solidFill>
              </a:rPr>
              <a:t>oni kojima je teško odgovarati na pitanja, </a:t>
            </a:r>
            <a:br>
              <a:rPr lang="hr-HR" sz="2200" dirty="0">
                <a:solidFill>
                  <a:prstClr val="black"/>
                </a:solidFill>
              </a:rPr>
            </a:br>
            <a:r>
              <a:rPr lang="hr-HR" sz="2200" dirty="0">
                <a:solidFill>
                  <a:prstClr val="black"/>
                </a:solidFill>
              </a:rPr>
              <a:t>neka prepišu i dopune sljedeće rečenice: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719B768-2594-4742-B0B4-D85B724C9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B71E42"/>
              </a:buClr>
            </a:pPr>
            <a:endParaRPr lang="hr-HR" dirty="0">
              <a:solidFill>
                <a:prstClr val="black"/>
              </a:solidFill>
            </a:endParaRPr>
          </a:p>
          <a:p>
            <a:pPr marL="0" lvl="0" indent="0">
              <a:buClr>
                <a:srgbClr val="B71E42"/>
              </a:buClr>
              <a:buNone/>
            </a:pPr>
            <a:r>
              <a:rPr lang="hr-HR" dirty="0">
                <a:solidFill>
                  <a:prstClr val="black"/>
                </a:solidFill>
              </a:rPr>
              <a:t>1. O zdravlju radnika i radnim uvjetima brine se _________________   ___________. </a:t>
            </a:r>
          </a:p>
          <a:p>
            <a:pPr marL="0" lvl="0" indent="0">
              <a:buClr>
                <a:srgbClr val="B71E42"/>
              </a:buClr>
              <a:buNone/>
            </a:pPr>
            <a:r>
              <a:rPr lang="hr-HR" dirty="0">
                <a:solidFill>
                  <a:prstClr val="black"/>
                </a:solidFill>
              </a:rPr>
              <a:t>2. Radna obuća mora biti ______________,  _______________  i  _____________.</a:t>
            </a:r>
          </a:p>
          <a:p>
            <a:pPr marL="0" lvl="0" indent="0">
              <a:buClr>
                <a:srgbClr val="B71E42"/>
              </a:buClr>
              <a:buNone/>
            </a:pPr>
            <a:r>
              <a:rPr lang="hr-HR" dirty="0">
                <a:solidFill>
                  <a:prstClr val="black"/>
                </a:solidFill>
              </a:rPr>
              <a:t>3. Radna odjeća je važna jer ______________ namirnice i radnika.</a:t>
            </a:r>
          </a:p>
          <a:p>
            <a:pPr marL="0" lvl="0" indent="0">
              <a:buClr>
                <a:srgbClr val="B71E42"/>
              </a:buClr>
              <a:buNone/>
            </a:pPr>
            <a:r>
              <a:rPr lang="hr-HR" dirty="0">
                <a:solidFill>
                  <a:prstClr val="black"/>
                </a:solidFill>
              </a:rPr>
              <a:t>4. Nadzor i kontrolu zdravstveno-higijenskih uvjeta rada u proizvodnji hrane provodi </a:t>
            </a:r>
          </a:p>
          <a:p>
            <a:pPr marL="0" lvl="0" indent="0">
              <a:buClr>
                <a:srgbClr val="B71E42"/>
              </a:buClr>
              <a:buNone/>
            </a:pPr>
            <a:r>
              <a:rPr lang="hr-HR" dirty="0">
                <a:solidFill>
                  <a:prstClr val="black"/>
                </a:solidFill>
              </a:rPr>
              <a:t>       __________________    _______________.</a:t>
            </a:r>
          </a:p>
          <a:p>
            <a:pPr marL="0" lvl="0" indent="0">
              <a:buClr>
                <a:srgbClr val="B71E42"/>
              </a:buClr>
              <a:buNone/>
            </a:pPr>
            <a:r>
              <a:rPr lang="hr-HR" dirty="0">
                <a:solidFill>
                  <a:prstClr val="black"/>
                </a:solidFill>
              </a:rPr>
              <a:t>5. Sanitarnu iskaznicu obnavljamo svakih ___ mjeseci.</a:t>
            </a:r>
          </a:p>
          <a:p>
            <a:pPr marL="0" lvl="0" indent="0">
              <a:buClr>
                <a:srgbClr val="B71E42"/>
              </a:buClr>
              <a:buNone/>
            </a:pPr>
            <a:endParaRPr lang="hr-HR" dirty="0">
              <a:solidFill>
                <a:prstClr val="black"/>
              </a:solidFill>
            </a:endParaRPr>
          </a:p>
          <a:p>
            <a:pPr marL="0" lvl="0" indent="0">
              <a:buClr>
                <a:srgbClr val="B71E42"/>
              </a:buClr>
              <a:buNone/>
            </a:pPr>
            <a:endParaRPr lang="hr-HR" dirty="0">
              <a:solidFill>
                <a:prstClr val="black"/>
              </a:solidFill>
            </a:endParaRPr>
          </a:p>
          <a:p>
            <a:pPr marL="0" lvl="0" indent="0">
              <a:buClr>
                <a:srgbClr val="B71E42"/>
              </a:buClr>
              <a:buNone/>
            </a:pPr>
            <a:endParaRPr lang="hr-HR" dirty="0">
              <a:solidFill>
                <a:prstClr val="black"/>
              </a:solidFill>
            </a:endParaRPr>
          </a:p>
          <a:p>
            <a:endParaRPr lang="hr-HR" dirty="0"/>
          </a:p>
        </p:txBody>
      </p:sp>
      <p:pic>
        <p:nvPicPr>
          <p:cNvPr id="5" name="Audiozapis 4">
            <a:hlinkClick r:id="" action="ppaction://media"/>
            <a:extLst>
              <a:ext uri="{FF2B5EF4-FFF2-40B4-BE49-F238E27FC236}">
                <a16:creationId xmlns:a16="http://schemas.microsoft.com/office/drawing/2014/main" id="{0DC35D96-E465-444D-B808-A10A6C4CB0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6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58"/>
    </mc:Choice>
    <mc:Fallback xmlns="">
      <p:transition spd="slow" advTm="84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erija">
  <a:themeElements>
    <a:clrScheme name="Galerij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j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j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593</Words>
  <Application>Microsoft Office PowerPoint</Application>
  <PresentationFormat>Široki zaslon</PresentationFormat>
  <Paragraphs>69</Paragraphs>
  <Slides>10</Slides>
  <Notes>0</Notes>
  <HiddenSlides>0</HiddenSlides>
  <MMClips>10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Abadi</vt:lpstr>
      <vt:lpstr>Arial</vt:lpstr>
      <vt:lpstr>Gill Sans MT</vt:lpstr>
      <vt:lpstr>Galerija</vt:lpstr>
      <vt:lpstr>HIGIJENA RADA: 1. dio  POMOĆNI KONOBAR I                 POMOĆNI KUHAR/SLASTIČAR  </vt:lpstr>
      <vt:lpstr> Što je higijena rada?</vt:lpstr>
      <vt:lpstr>RADNA ODJEĆA I OBUĆA</vt:lpstr>
      <vt:lpstr>PowerPoint prezentacija</vt:lpstr>
      <vt:lpstr>PowerPoint prezentacija</vt:lpstr>
      <vt:lpstr> SANITARNI NADZOR</vt:lpstr>
      <vt:lpstr>PowerPoint prezentacija</vt:lpstr>
      <vt:lpstr> PONOVIMO: ( Prepišite pitanja u bilježnice i odgovorite): </vt:lpstr>
      <vt:lpstr> oni kojima je teško odgovarati na pitanja,  neka prepišu i dopune sljedeće rečenice:</vt:lpstr>
      <vt:lpstr> Pozdrav do drugog dijela o higijeni rada!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HIGIJENA RADA</dc:title>
  <dc:creator>Olga</dc:creator>
  <cp:lastModifiedBy>Olga</cp:lastModifiedBy>
  <cp:revision>23</cp:revision>
  <dcterms:created xsi:type="dcterms:W3CDTF">2020-03-15T11:03:27Z</dcterms:created>
  <dcterms:modified xsi:type="dcterms:W3CDTF">2020-03-15T21:22:25Z</dcterms:modified>
</cp:coreProperties>
</file>