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sldIdLst>
    <p:sldId id="256" r:id="rId2"/>
    <p:sldId id="257" r:id="rId3"/>
    <p:sldId id="258" r:id="rId4"/>
    <p:sldId id="259" r:id="rId5"/>
    <p:sldId id="264" r:id="rId6"/>
    <p:sldId id="261" r:id="rId7"/>
    <p:sldId id="267" r:id="rId8"/>
    <p:sldId id="268" r:id="rId9"/>
    <p:sldId id="26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8" d="100"/>
          <a:sy n="78" d="100"/>
        </p:scale>
        <p:origin x="96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A2C34-A43F-4423-ADB1-6BD118D2E918}" type="datetimeFigureOut">
              <a:rPr lang="hr-HR" smtClean="0"/>
              <a:t>15.3.2020.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7EAE3244-CED8-4193-BDD5-B258195DD32E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913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A2C34-A43F-4423-ADB1-6BD118D2E918}" type="datetimeFigureOut">
              <a:rPr lang="hr-HR" smtClean="0"/>
              <a:t>15.3.2020.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3244-CED8-4193-BDD5-B258195DD32E}" type="slidenum">
              <a:rPr lang="hr-HR" smtClean="0"/>
              <a:t>‹#›</a:t>
            </a:fld>
            <a:endParaRPr lang="hr-H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885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A2C34-A43F-4423-ADB1-6BD118D2E918}" type="datetimeFigureOut">
              <a:rPr lang="hr-HR" smtClean="0"/>
              <a:t>15.3.2020.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3244-CED8-4193-BDD5-B258195DD32E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1699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A2C34-A43F-4423-ADB1-6BD118D2E918}" type="datetimeFigureOut">
              <a:rPr lang="hr-HR" smtClean="0"/>
              <a:t>15.3.2020.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3244-CED8-4193-BDD5-B258195DD32E}" type="slidenum">
              <a:rPr lang="hr-HR" smtClean="0"/>
              <a:t>‹#›</a:t>
            </a:fld>
            <a:endParaRPr lang="hr-H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6765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A2C34-A43F-4423-ADB1-6BD118D2E918}" type="datetimeFigureOut">
              <a:rPr lang="hr-HR" smtClean="0"/>
              <a:t>15.3.2020.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3244-CED8-4193-BDD5-B258195DD32E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450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A2C34-A43F-4423-ADB1-6BD118D2E918}" type="datetimeFigureOut">
              <a:rPr lang="hr-HR" smtClean="0"/>
              <a:t>15.3.2020.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3244-CED8-4193-BDD5-B258195DD32E}" type="slidenum">
              <a:rPr lang="hr-HR" smtClean="0"/>
              <a:t>‹#›</a:t>
            </a:fld>
            <a:endParaRPr lang="hr-H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435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A2C34-A43F-4423-ADB1-6BD118D2E918}" type="datetimeFigureOut">
              <a:rPr lang="hr-HR" smtClean="0"/>
              <a:t>15.3.2020.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3244-CED8-4193-BDD5-B258195DD32E}" type="slidenum">
              <a:rPr lang="hr-HR" smtClean="0"/>
              <a:t>‹#›</a:t>
            </a:fld>
            <a:endParaRPr lang="hr-H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472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A2C34-A43F-4423-ADB1-6BD118D2E918}" type="datetimeFigureOut">
              <a:rPr lang="hr-HR" smtClean="0"/>
              <a:t>15.3.2020.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3244-CED8-4193-BDD5-B258195DD32E}" type="slidenum">
              <a:rPr lang="hr-HR" smtClean="0"/>
              <a:t>‹#›</a:t>
            </a:fld>
            <a:endParaRPr lang="hr-H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741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A2C34-A43F-4423-ADB1-6BD118D2E918}" type="datetimeFigureOut">
              <a:rPr lang="hr-HR" smtClean="0"/>
              <a:t>15.3.2020.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3244-CED8-4193-BDD5-B258195DD3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2076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A2C34-A43F-4423-ADB1-6BD118D2E918}" type="datetimeFigureOut">
              <a:rPr lang="hr-HR" smtClean="0"/>
              <a:t>15.3.2020.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3244-CED8-4193-BDD5-B258195DD32E}" type="slidenum">
              <a:rPr lang="hr-HR" smtClean="0"/>
              <a:t>‹#›</a:t>
            </a:fld>
            <a:endParaRPr lang="hr-H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73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04BA2C34-A43F-4423-ADB1-6BD118D2E918}" type="datetimeFigureOut">
              <a:rPr lang="hr-HR" smtClean="0"/>
              <a:t>15.3.2020.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3244-CED8-4193-BDD5-B258195DD32E}" type="slidenum">
              <a:rPr lang="hr-HR" smtClean="0"/>
              <a:t>‹#›</a:t>
            </a:fld>
            <a:endParaRPr lang="hr-H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14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A2C34-A43F-4423-ADB1-6BD118D2E918}" type="datetimeFigureOut">
              <a:rPr lang="hr-HR" smtClean="0"/>
              <a:t>15.3.2020.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EAE3244-CED8-4193-BDD5-B258195DD32E}" type="slidenum">
              <a:rPr lang="hr-HR" smtClean="0"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42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microsoft.com/office/2017/06/relationships/model3d" Target="../media/model3d1.glb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96C2AB-0E3B-4AAF-9659-184D18E09F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1481665"/>
          </a:xfrm>
        </p:spPr>
        <p:txBody>
          <a:bodyPr>
            <a:normAutofit/>
          </a:bodyPr>
          <a:lstStyle/>
          <a:p>
            <a:pPr algn="l"/>
            <a:r>
              <a:rPr lang="hr-HR" sz="3200" dirty="0">
                <a:latin typeface="Abadi" panose="020B0604020104020204" pitchFamily="34" charset="0"/>
              </a:rPr>
              <a:t>HIGIJENA:   POMOĆNI KONOBAR I            				 POMOĆNI KUHAR/SLASTIČAR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3618B92-07CF-4564-AD03-8AC7D06E06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 algn="l"/>
            <a:r>
              <a:rPr lang="hr-HR" dirty="0"/>
              <a:t>Olgica Jukić, prof. </a:t>
            </a:r>
            <a:r>
              <a:rPr lang="hr-HR" dirty="0" err="1"/>
              <a:t>eduk</a:t>
            </a:r>
            <a:r>
              <a:rPr lang="hr-HR" dirty="0"/>
              <a:t>. </a:t>
            </a:r>
            <a:r>
              <a:rPr lang="hr-HR" dirty="0" err="1"/>
              <a:t>reh</a:t>
            </a:r>
            <a:r>
              <a:rPr lang="hr-HR" dirty="0"/>
              <a:t>. savjetnik</a:t>
            </a:r>
          </a:p>
          <a:p>
            <a:pPr algn="l"/>
            <a:r>
              <a:rPr lang="hr-HR" dirty="0"/>
              <a:t>Sanja </a:t>
            </a:r>
            <a:r>
              <a:rPr lang="hr-HR" dirty="0" err="1"/>
              <a:t>Majkić</a:t>
            </a:r>
            <a:r>
              <a:rPr lang="hr-HR" dirty="0"/>
              <a:t>, prof. </a:t>
            </a:r>
            <a:r>
              <a:rPr lang="hr-HR" dirty="0" err="1"/>
              <a:t>eduk</a:t>
            </a:r>
            <a:r>
              <a:rPr lang="hr-HR" dirty="0"/>
              <a:t>. </a:t>
            </a:r>
            <a:r>
              <a:rPr lang="hr-HR" dirty="0" err="1"/>
              <a:t>reh</a:t>
            </a:r>
            <a:r>
              <a:rPr lang="hr-HR" dirty="0"/>
              <a:t>. Savjetnik</a:t>
            </a:r>
          </a:p>
          <a:p>
            <a:pPr algn="l"/>
            <a:r>
              <a:rPr lang="hr-HR" dirty="0"/>
              <a:t>Centar za odgoj i obrazovanje Rijeka</a:t>
            </a:r>
          </a:p>
        </p:txBody>
      </p:sp>
      <p:pic>
        <p:nvPicPr>
          <p:cNvPr id="4" name="Audiozapis 3">
            <a:hlinkClick r:id="" action="ppaction://media"/>
            <a:extLst>
              <a:ext uri="{FF2B5EF4-FFF2-40B4-BE49-F238E27FC236}">
                <a16:creationId xmlns:a16="http://schemas.microsoft.com/office/drawing/2014/main" id="{736D1CAF-61F0-4685-9EED-7684F2BAE6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44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53"/>
    </mc:Choice>
    <mc:Fallback xmlns="">
      <p:transition spd="slow" advTm="70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B15227-463D-4DAF-A866-86184D5A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639661"/>
          </a:xfrm>
        </p:spPr>
        <p:txBody>
          <a:bodyPr>
            <a:normAutofit/>
          </a:bodyPr>
          <a:lstStyle/>
          <a:p>
            <a:pPr algn="l"/>
            <a:r>
              <a:rPr lang="hr-HR" sz="2400" dirty="0"/>
              <a:t>Uloga i važnost higijene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32697C-246A-4467-9CD6-2E6B1864E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644242"/>
            <a:ext cx="10018713" cy="44293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sz="2000" dirty="0">
                <a:solidFill>
                  <a:srgbClr val="FF0000"/>
                </a:solidFill>
              </a:rPr>
              <a:t>HIGIJENA</a:t>
            </a:r>
            <a:r>
              <a:rPr lang="hr-HR" sz="2000" dirty="0"/>
              <a:t> je znanost o čuvanju i unaprjeđenju zdravlja.</a:t>
            </a:r>
          </a:p>
          <a:p>
            <a:pPr marL="0" indent="0">
              <a:buNone/>
            </a:pPr>
            <a:r>
              <a:rPr lang="hr-HR" sz="2000" dirty="0"/>
              <a:t>Zadatak higijene je  sprječavanje i suzbijanje bolesti i poboljšanje kvalitete života ljudi.</a:t>
            </a:r>
          </a:p>
          <a:p>
            <a:pPr marL="0" indent="0">
              <a:buNone/>
            </a:pPr>
            <a:r>
              <a:rPr lang="hr-HR" sz="2000" dirty="0"/>
              <a:t>A što je zdravlje?</a:t>
            </a:r>
          </a:p>
          <a:p>
            <a:pPr marL="0" indent="0">
              <a:buNone/>
            </a:pPr>
            <a:r>
              <a:rPr lang="hr-HR" sz="2000" dirty="0"/>
              <a:t>Prema Svjetskoj zdravstvenoj organizaciji </a:t>
            </a:r>
            <a:r>
              <a:rPr lang="hr-HR" sz="2000" dirty="0">
                <a:solidFill>
                  <a:srgbClr val="FF0000"/>
                </a:solidFill>
              </a:rPr>
              <a:t>zdravlje je</a:t>
            </a:r>
            <a:r>
              <a:rPr lang="hr-HR" sz="2000" dirty="0"/>
              <a:t>: „potpuno tjelesno, duševno i društveno blagostanje, a ne samo odsutnost bolesti i iznemoglosti”.</a:t>
            </a:r>
          </a:p>
          <a:p>
            <a:pPr marL="0" indent="0">
              <a:buNone/>
            </a:pPr>
            <a:r>
              <a:rPr lang="hr-HR" sz="2000" dirty="0"/>
              <a:t>7. travnja obilježavamo Svjetski dan zdravlja.</a:t>
            </a:r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sz="2000" dirty="0"/>
          </a:p>
        </p:txBody>
      </p:sp>
      <p:pic>
        <p:nvPicPr>
          <p:cNvPr id="4" name="Audiozapis 3">
            <a:hlinkClick r:id="" action="ppaction://media"/>
            <a:extLst>
              <a:ext uri="{FF2B5EF4-FFF2-40B4-BE49-F238E27FC236}">
                <a16:creationId xmlns:a16="http://schemas.microsoft.com/office/drawing/2014/main" id="{8D977CF4-F224-4DF2-8233-CC58F2D851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17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23"/>
    </mc:Choice>
    <mc:Fallback xmlns="">
      <p:transition spd="slow" advTm="333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B95930-A6C3-4B1D-A742-C1251C459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515355"/>
            <a:ext cx="10259452" cy="5524718"/>
          </a:xfrm>
        </p:spPr>
        <p:txBody>
          <a:bodyPr>
            <a:normAutofit/>
          </a:bodyPr>
          <a:lstStyle/>
          <a:p>
            <a:pPr algn="l"/>
            <a:r>
              <a:rPr lang="hr-HR" sz="2400" dirty="0"/>
              <a:t>U ZDRAVOM TIJELU, ZDRAV DUH!</a:t>
            </a:r>
            <a:br>
              <a:rPr lang="hr-HR" sz="2400" dirty="0"/>
            </a:br>
            <a:r>
              <a:rPr lang="hr-HR" sz="2400" dirty="0"/>
              <a:t>ZDRAVLJE JE NAJVEĆE BLAGO!</a:t>
            </a:r>
            <a:br>
              <a:rPr lang="hr-HR" sz="2400" dirty="0"/>
            </a:br>
            <a:r>
              <a:rPr lang="hr-HR" sz="2400" dirty="0"/>
              <a:t>Zdrav čovjek ima tisuću želja,  a bolestan samo jednu.</a:t>
            </a:r>
            <a:br>
              <a:rPr lang="hr-HR" sz="2400" dirty="0"/>
            </a:br>
            <a:endParaRPr lang="hr-HR" sz="24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5AB65AA-E0B1-48AA-8DE3-C36E35FDE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932062"/>
          </a:xfrm>
        </p:spPr>
        <p:txBody>
          <a:bodyPr/>
          <a:lstStyle/>
          <a:p>
            <a:r>
              <a:rPr lang="hr-HR" dirty="0"/>
              <a:t>Razlikujemo:</a:t>
            </a:r>
          </a:p>
          <a:p>
            <a:pPr marL="0" indent="0">
              <a:buNone/>
            </a:pPr>
            <a:r>
              <a:rPr lang="hr-HR" dirty="0"/>
              <a:t>TJELESNO ZDRAVLJE: je skladni rad svih organa u našem tijelu.</a:t>
            </a:r>
          </a:p>
          <a:p>
            <a:pPr marL="0" indent="0">
              <a:buNone/>
            </a:pPr>
            <a:r>
              <a:rPr lang="hr-HR" dirty="0"/>
              <a:t>Poremećaj tjelesnog zdravlja prepoznajemo po </a:t>
            </a:r>
            <a:r>
              <a:rPr lang="hr-HR" dirty="0">
                <a:solidFill>
                  <a:srgbClr val="FF0000"/>
                </a:solidFill>
              </a:rPr>
              <a:t>znakovima bolesti: </a:t>
            </a:r>
            <a:r>
              <a:rPr lang="hr-HR" dirty="0"/>
              <a:t>bol ( npr. zubobolja, glavobolja, bol u trbuhu) mučnina, povraćanje, vrtoglavica, povišena tjelesna temperatura, kašalj itd.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85B850C7-9D99-4832-B323-E828A44956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1492" y="4071201"/>
            <a:ext cx="2847975" cy="16002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4946ECA4-4E84-4F73-A163-503DA1111E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5212" y="4035967"/>
            <a:ext cx="2847975" cy="1600200"/>
          </a:xfrm>
          <a:prstGeom prst="rect">
            <a:avLst/>
          </a:prstGeom>
        </p:spPr>
      </p:pic>
      <p:pic>
        <p:nvPicPr>
          <p:cNvPr id="4" name="Audiozapis 3">
            <a:hlinkClick r:id="" action="ppaction://media"/>
            <a:extLst>
              <a:ext uri="{FF2B5EF4-FFF2-40B4-BE49-F238E27FC236}">
                <a16:creationId xmlns:a16="http://schemas.microsoft.com/office/drawing/2014/main" id="{A1FF15A4-8A31-4E96-86E4-2D7923F047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2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32"/>
    </mc:Choice>
    <mc:Fallback xmlns="">
      <p:transition spd="slow" advTm="461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54D0FC6-0DD9-462D-9142-A544217BD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342240"/>
            <a:ext cx="9603275" cy="4124106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MENTALNO ZDRAVLJE je skladno odvijanje psihičkog i emocionalnog života čovjeka.</a:t>
            </a:r>
          </a:p>
          <a:p>
            <a:pPr marL="0" indent="0">
              <a:buNone/>
            </a:pPr>
            <a:r>
              <a:rPr lang="hr-HR" dirty="0"/>
              <a:t>Osoba narušenog mentalnog zdravlja ne ponaša se kao većina drugih ljudi; ne prihvaća savjete i mišljenje, postaje agresivna ili se povlači u sebe.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83177E0-7A7F-432D-984E-BFC224D80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133" y="3336655"/>
            <a:ext cx="3028950" cy="151447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090450B-9794-460C-A662-47AFBA6BAA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5392" y="3587531"/>
            <a:ext cx="2933700" cy="1562100"/>
          </a:xfrm>
          <a:prstGeom prst="rect">
            <a:avLst/>
          </a:prstGeom>
        </p:spPr>
      </p:pic>
      <p:pic>
        <p:nvPicPr>
          <p:cNvPr id="2" name="Audiozapis 1">
            <a:hlinkClick r:id="" action="ppaction://media"/>
            <a:extLst>
              <a:ext uri="{FF2B5EF4-FFF2-40B4-BE49-F238E27FC236}">
                <a16:creationId xmlns:a16="http://schemas.microsoft.com/office/drawing/2014/main" id="{41EED166-649D-481D-961C-ED87017F7E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1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18"/>
    </mc:Choice>
    <mc:Fallback xmlns="">
      <p:transition spd="slow" advTm="307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EED2B910-B28F-4A54-B17C-8B7E5893A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545F118-1DF8-46A9-8A77-B3D9422CE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98775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:a16="http://schemas.microsoft.com/office/drawing/2014/main" id="{8525F2A4-6C1B-4DEB-926B-EF1642F2B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6457" y="804519"/>
            <a:ext cx="5550357" cy="1049235"/>
          </a:xfrm>
        </p:spPr>
        <p:txBody>
          <a:bodyPr>
            <a:normAutofit/>
          </a:bodyPr>
          <a:lstStyle/>
          <a:p>
            <a:br>
              <a:rPr lang="hr-HR" sz="3000"/>
            </a:br>
            <a:r>
              <a:rPr lang="hr-HR" sz="3000"/>
              <a:t>DRUŠTVENO </a:t>
            </a:r>
            <a:r>
              <a:rPr lang="hr-HR" sz="3000" cap="none"/>
              <a:t>ili socijalno zdravlje</a:t>
            </a:r>
            <a:endParaRPr lang="hr-HR" sz="300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CAB7D27-148D-4082-B160-72FAD580D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028" name="Picture 4" descr="Image result for mladi škola">
            <a:extLst>
              <a:ext uri="{FF2B5EF4-FFF2-40B4-BE49-F238E27FC236}">
                <a16:creationId xmlns:a16="http://schemas.microsoft.com/office/drawing/2014/main" id="{A836D1AF-8A94-4356-8269-9A6A3BD40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338" y="481108"/>
            <a:ext cx="3710637" cy="249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stariji ljudi">
            <a:extLst>
              <a:ext uri="{FF2B5EF4-FFF2-40B4-BE49-F238E27FC236}">
                <a16:creationId xmlns:a16="http://schemas.microsoft.com/office/drawing/2014/main" id="{56CE2142-F1EB-4417-86AE-073A3108B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5597" y="3137516"/>
            <a:ext cx="3328120" cy="249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6B70686-481F-4CCE-A24E-1EDCC820B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6457" y="2015732"/>
            <a:ext cx="5550357" cy="3450613"/>
          </a:xfrm>
        </p:spPr>
        <p:txBody>
          <a:bodyPr>
            <a:normAutofit/>
          </a:bodyPr>
          <a:lstStyle/>
          <a:p>
            <a:r>
              <a:rPr lang="hr-HR" dirty="0"/>
              <a:t>je stanje mira i sigurnosti u kojem pojedinac ima pravo na školovanje i rad, na život u zdravoj okolini i na osiguranje u slučaju bolesti, iznemoglosti ili starosti.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CD88FC76-F691-462A-BCF9-0BA4F5DE6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3204A7E-B7E9-42D0-9DC4-B82FDC8C4B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udiozapis 3">
            <a:hlinkClick r:id="" action="ppaction://media"/>
            <a:extLst>
              <a:ext uri="{FF2B5EF4-FFF2-40B4-BE49-F238E27FC236}">
                <a16:creationId xmlns:a16="http://schemas.microsoft.com/office/drawing/2014/main" id="{45358374-3D9B-47F5-9EB5-1FC4C5E727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1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56"/>
    </mc:Choice>
    <mc:Fallback xmlns="">
      <p:transition spd="slow" advTm="293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30456A-E6F2-42F5-8599-AD918DB65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58713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hr-HR" sz="2400" dirty="0"/>
              <a:t>PONOVIMO!</a:t>
            </a:r>
            <a:br>
              <a:rPr lang="hr-HR" sz="2400" dirty="0"/>
            </a:br>
            <a:r>
              <a:rPr lang="hr-HR" sz="2400" dirty="0"/>
              <a:t>( </a:t>
            </a:r>
            <a:r>
              <a:rPr lang="hr-HR" sz="2400" cap="none" dirty="0"/>
              <a:t>prepišite pitanja u bilježnice i odgovorite</a:t>
            </a:r>
            <a:r>
              <a:rPr lang="hr-HR" sz="2400" dirty="0"/>
              <a:t>):</a:t>
            </a:r>
            <a:br>
              <a:rPr lang="hr-HR" sz="2400" cap="none" dirty="0"/>
            </a:br>
            <a:br>
              <a:rPr lang="hr-HR" sz="2400" cap="none" dirty="0"/>
            </a:br>
            <a:r>
              <a:rPr lang="hr-HR" sz="2400" cap="none" dirty="0"/>
              <a:t>1. Čime se bavi higijena?</a:t>
            </a:r>
            <a:br>
              <a:rPr lang="hr-HR" sz="2400" cap="none" dirty="0"/>
            </a:br>
            <a:r>
              <a:rPr lang="hr-HR" sz="2400" cap="none" dirty="0"/>
              <a:t>2. Što je zdravlje?</a:t>
            </a:r>
            <a:br>
              <a:rPr lang="hr-HR" sz="2400" cap="none" dirty="0"/>
            </a:br>
            <a:r>
              <a:rPr lang="hr-HR" sz="2400" cap="none" dirty="0"/>
              <a:t>3. Koje vrste zdravlja razlikujemo?</a:t>
            </a:r>
            <a:br>
              <a:rPr lang="hr-HR" sz="2400" cap="none" dirty="0"/>
            </a:br>
            <a:r>
              <a:rPr lang="hr-HR" sz="2400" cap="none" dirty="0"/>
              <a:t>4. Nabroji neke pokazatelje bolesti tijela?</a:t>
            </a:r>
            <a:endParaRPr lang="hr-HR" sz="2400" dirty="0"/>
          </a:p>
        </p:txBody>
      </p:sp>
      <p:pic>
        <p:nvPicPr>
          <p:cNvPr id="3" name="Audiozapis 2">
            <a:hlinkClick r:id="" action="ppaction://media"/>
            <a:extLst>
              <a:ext uri="{FF2B5EF4-FFF2-40B4-BE49-F238E27FC236}">
                <a16:creationId xmlns:a16="http://schemas.microsoft.com/office/drawing/2014/main" id="{1C2A06E3-F9E3-48AE-9AFF-CC3CA69D9C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2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68"/>
    </mc:Choice>
    <mc:Fallback xmlns="">
      <p:transition spd="slow" advTm="235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61638B5-FE7A-4A21-8402-986A564A8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hr-HR" sz="2400" dirty="0"/>
            </a:br>
            <a:r>
              <a:rPr lang="hr-HR" sz="2400" dirty="0"/>
              <a:t>oni kojima je teško odgovarati na pitanja, </a:t>
            </a:r>
            <a:br>
              <a:rPr lang="hr-HR" sz="2400" dirty="0"/>
            </a:br>
            <a:r>
              <a:rPr lang="hr-HR" sz="2400" dirty="0"/>
              <a:t>neka prepišu i dopune sljedeće rečenice: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DEA4F4B-980E-4DD4-80A9-A3A46FD48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hr-HR" sz="2200" dirty="0">
              <a:solidFill>
                <a:prstClr val="black"/>
              </a:solidFill>
              <a:ea typeface="+mj-ea"/>
              <a:cs typeface="+mj-cs"/>
            </a:endParaRPr>
          </a:p>
          <a:p>
            <a:r>
              <a:rPr lang="hr-HR" sz="2200" dirty="0">
                <a:solidFill>
                  <a:prstClr val="black"/>
                </a:solidFill>
                <a:ea typeface="+mj-ea"/>
                <a:cs typeface="+mj-cs"/>
              </a:rPr>
              <a:t>Higijena se bavi __________________ i unaprjeđivanjem ______________.</a:t>
            </a:r>
          </a:p>
          <a:p>
            <a:endParaRPr lang="hr-HR" sz="2200" dirty="0">
              <a:solidFill>
                <a:prstClr val="black"/>
              </a:solidFill>
              <a:ea typeface="+mj-ea"/>
              <a:cs typeface="+mj-cs"/>
            </a:endParaRP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hr-HR" sz="2200" dirty="0">
                <a:solidFill>
                  <a:prstClr val="black"/>
                </a:solidFill>
                <a:ea typeface="+mj-ea"/>
                <a:cs typeface="+mj-cs"/>
              </a:rPr>
              <a:t>Z</a:t>
            </a:r>
            <a:r>
              <a:rPr lang="hr-HR" dirty="0"/>
              <a:t>dravlje je potpuno _______________, _____________ i ________________ blagostanje, a ne samo odsutnost   ______________i iznemoglosti</a:t>
            </a:r>
            <a:r>
              <a:rPr lang="hr-HR" dirty="0">
                <a:solidFill>
                  <a:prstClr val="black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endParaRPr lang="hr-HR" sz="2200" dirty="0">
              <a:solidFill>
                <a:prstClr val="black"/>
              </a:solidFill>
              <a:ea typeface="+mj-ea"/>
              <a:cs typeface="+mj-cs"/>
            </a:endParaRPr>
          </a:p>
          <a:p>
            <a:pPr>
              <a:spcBef>
                <a:spcPts val="0"/>
              </a:spcBef>
            </a:pPr>
            <a:r>
              <a:rPr lang="hr-HR" sz="2200" dirty="0">
                <a:solidFill>
                  <a:prstClr val="black"/>
                </a:solidFill>
                <a:ea typeface="+mj-ea"/>
                <a:cs typeface="+mj-cs"/>
              </a:rPr>
              <a:t>Razlikujemo ______________, ________________ i ________________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2200" dirty="0">
                <a:solidFill>
                  <a:prstClr val="black"/>
                </a:solidFill>
                <a:ea typeface="+mj-ea"/>
                <a:cs typeface="+mj-cs"/>
              </a:rPr>
              <a:t>    zdravlje.</a:t>
            </a:r>
          </a:p>
          <a:p>
            <a:pPr>
              <a:spcBef>
                <a:spcPts val="0"/>
              </a:spcBef>
            </a:pPr>
            <a:endParaRPr lang="hr-HR" dirty="0"/>
          </a:p>
        </p:txBody>
      </p:sp>
      <p:pic>
        <p:nvPicPr>
          <p:cNvPr id="4" name="Audiozapis 3">
            <a:hlinkClick r:id="" action="ppaction://media"/>
            <a:extLst>
              <a:ext uri="{FF2B5EF4-FFF2-40B4-BE49-F238E27FC236}">
                <a16:creationId xmlns:a16="http://schemas.microsoft.com/office/drawing/2014/main" id="{4FD762B8-0C67-4DA1-A889-056D0A91ED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7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07"/>
    </mc:Choice>
    <mc:Fallback xmlns="">
      <p:transition spd="slow" advTm="109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16DA4E5-9606-4972-9720-31A847BB0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Pozdravljamo vas do sljedeće teme o higijeni i čestitamo na uspjehu!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Rezervirano mjesto sadržaja 3" descr="Thumbs Up Emoji">
                <a:extLst>
                  <a:ext uri="{FF2B5EF4-FFF2-40B4-BE49-F238E27FC236}">
                    <a16:creationId xmlns:a16="http://schemas.microsoft.com/office/drawing/2014/main" id="{815085C5-4243-4DAD-AC62-874729DAE660}"/>
                  </a:ext>
                </a:extLst>
              </p:cNvPr>
              <p:cNvGraphicFramePr>
                <a:graphicFrameLocks noGrp="1" noChangeAspect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216840856"/>
                  </p:ext>
                </p:extLst>
              </p:nvPr>
            </p:nvGraphicFramePr>
            <p:xfrm>
              <a:off x="5193561" y="2377243"/>
              <a:ext cx="2119200" cy="2727399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119200" cy="2727399"/>
                    </a:xfrm>
                    <a:prstGeom prst="rect">
                      <a:avLst/>
                    </a:prstGeom>
                  </am3d:spPr>
                  <am3d:camera>
                    <am3d:pos x="0" y="0" z="6630807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1511" d="1000000"/>
                    <am3d:preTrans dx="-824025" dy="-17929067" dz="-2192431"/>
                    <am3d:scale>
                      <am3d:sx n="1000000" d="1000000"/>
                      <am3d:sy n="1000000" d="1000000"/>
                      <am3d:sz n="1000000" d="1000000"/>
                    </am3d:scale>
                    <am3d:rot ax="10629338" ay="-3748538" az="-10648615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44963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Rezervirano mjesto sadržaja 3" descr="Thumbs Up Emoji">
                <a:extLst>
                  <a:ext uri="{FF2B5EF4-FFF2-40B4-BE49-F238E27FC236}">
                    <a16:creationId xmlns:a16="http://schemas.microsoft.com/office/drawing/2014/main" id="{815085C5-4243-4DAD-AC62-874729DAE66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93561" y="2377243"/>
                <a:ext cx="2119200" cy="2727399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Audiozapis 4">
            <a:hlinkClick r:id="" action="ppaction://media"/>
            <a:extLst>
              <a:ext uri="{FF2B5EF4-FFF2-40B4-BE49-F238E27FC236}">
                <a16:creationId xmlns:a16="http://schemas.microsoft.com/office/drawing/2014/main" id="{6E1F4850-674F-438A-A063-26103FC6CF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02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49"/>
    </mc:Choice>
    <mc:Fallback xmlns="">
      <p:transition spd="slow" advTm="82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31B30E-AD30-4CCF-BDCB-A6C63783E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6FCC5D4-0A15-493C-8EEA-E88AFDDB0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2555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38"/>
    </mc:Choice>
    <mc:Fallback>
      <p:transition spd="slow" advTm="2438"/>
    </mc:Fallback>
  </mc:AlternateContent>
</p:sld>
</file>

<file path=ppt/theme/theme1.xml><?xml version="1.0" encoding="utf-8"?>
<a:theme xmlns:a="http://schemas.openxmlformats.org/drawingml/2006/main" name="Galerija">
  <a:themeElements>
    <a:clrScheme name="Galerij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j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j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257</TotalTime>
  <Words>354</Words>
  <Application>Microsoft Office PowerPoint</Application>
  <PresentationFormat>Široki zaslon</PresentationFormat>
  <Paragraphs>29</Paragraphs>
  <Slides>9</Slides>
  <Notes>0</Notes>
  <HiddenSlides>0</HiddenSlides>
  <MMClips>8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Abadi</vt:lpstr>
      <vt:lpstr>Arial</vt:lpstr>
      <vt:lpstr>Gill Sans MT</vt:lpstr>
      <vt:lpstr>Galerija</vt:lpstr>
      <vt:lpstr>HIGIJENA:   POMOĆNI KONOBAR I                 POMOĆNI KUHAR/SLASTIČAR</vt:lpstr>
      <vt:lpstr>Uloga i važnost higijene</vt:lpstr>
      <vt:lpstr>U ZDRAVOM TIJELU, ZDRAV DUH! ZDRAVLJE JE NAJVEĆE BLAGO! Zdrav čovjek ima tisuću želja,  a bolestan samo jednu. </vt:lpstr>
      <vt:lpstr>PowerPoint prezentacija</vt:lpstr>
      <vt:lpstr> DRUŠTVENO ili socijalno zdravlje</vt:lpstr>
      <vt:lpstr>PONOVIMO! ( prepišite pitanja u bilježnice i odgovorite):  1. Čime se bavi higijena? 2. Što je zdravlje? 3. Koje vrste zdravlja razlikujemo? 4. Nabroji neke pokazatelje bolesti tijela?</vt:lpstr>
      <vt:lpstr> oni kojima je teško odgovarati na pitanja,  neka prepišu i dopune sljedeće rečenice:</vt:lpstr>
      <vt:lpstr>Pozdravljamo vas do sljedeće teme o higijeni i čestitamo na uspjehu!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HIGIJENA/  POMOĆNI KONOBAR I                    POMOĆNI KUHAR/SLASTIČAR</dc:title>
  <dc:creator>Olga</dc:creator>
  <cp:lastModifiedBy>Windows User</cp:lastModifiedBy>
  <cp:revision>23</cp:revision>
  <dcterms:created xsi:type="dcterms:W3CDTF">2020-03-13T22:21:03Z</dcterms:created>
  <dcterms:modified xsi:type="dcterms:W3CDTF">2020-03-15T22:38:51Z</dcterms:modified>
</cp:coreProperties>
</file>